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8"/>
  </p:notesMasterIdLst>
  <p:sldIdLst>
    <p:sldId id="260" r:id="rId2"/>
    <p:sldId id="257" r:id="rId3"/>
    <p:sldId id="256" r:id="rId4"/>
    <p:sldId id="261" r:id="rId5"/>
    <p:sldId id="258" r:id="rId6"/>
    <p:sldId id="331" r:id="rId7"/>
    <p:sldId id="329" r:id="rId8"/>
    <p:sldId id="298" r:id="rId9"/>
    <p:sldId id="317" r:id="rId10"/>
    <p:sldId id="330" r:id="rId11"/>
    <p:sldId id="318" r:id="rId12"/>
    <p:sldId id="301" r:id="rId13"/>
    <p:sldId id="271" r:id="rId14"/>
    <p:sldId id="280" r:id="rId15"/>
    <p:sldId id="332" r:id="rId16"/>
    <p:sldId id="304" r:id="rId17"/>
    <p:sldId id="303" r:id="rId18"/>
    <p:sldId id="302" r:id="rId19"/>
    <p:sldId id="323" r:id="rId20"/>
    <p:sldId id="305" r:id="rId21"/>
    <p:sldId id="327" r:id="rId22"/>
    <p:sldId id="307" r:id="rId23"/>
    <p:sldId id="275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74" r:id="rId32"/>
    <p:sldId id="292" r:id="rId33"/>
    <p:sldId id="294" r:id="rId34"/>
    <p:sldId id="293" r:id="rId35"/>
    <p:sldId id="295" r:id="rId36"/>
    <p:sldId id="296" r:id="rId37"/>
    <p:sldId id="297" r:id="rId38"/>
    <p:sldId id="324" r:id="rId39"/>
    <p:sldId id="273" r:id="rId40"/>
    <p:sldId id="328" r:id="rId41"/>
    <p:sldId id="287" r:id="rId42"/>
    <p:sldId id="259" r:id="rId43"/>
    <p:sldId id="262" r:id="rId44"/>
    <p:sldId id="309" r:id="rId45"/>
    <p:sldId id="310" r:id="rId46"/>
    <p:sldId id="311" r:id="rId47"/>
    <p:sldId id="312" r:id="rId48"/>
    <p:sldId id="315" r:id="rId49"/>
    <p:sldId id="313" r:id="rId50"/>
    <p:sldId id="314" r:id="rId51"/>
    <p:sldId id="316" r:id="rId52"/>
    <p:sldId id="320" r:id="rId53"/>
    <p:sldId id="276" r:id="rId54"/>
    <p:sldId id="266" r:id="rId55"/>
    <p:sldId id="277" r:id="rId56"/>
    <p:sldId id="267" r:id="rId57"/>
  </p:sldIdLst>
  <p:sldSz cx="18288000" cy="10287000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MS Mincho" panose="02020609040205080304" pitchFamily="49" charset="-128"/>
      <p:regular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8837"/>
    <a:srgbClr val="418B32"/>
    <a:srgbClr val="A1C67C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1470" autoAdjust="0"/>
  </p:normalViewPr>
  <p:slideViewPr>
    <p:cSldViewPr>
      <p:cViewPr varScale="1">
        <p:scale>
          <a:sx n="64" d="100"/>
          <a:sy n="64" d="100"/>
        </p:scale>
        <p:origin x="113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F302-13EE-4EA1-9D09-F3579B332FFE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6669F-82A4-4144-A9F1-7665406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6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Background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Existing system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Idea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Vision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 smtClean="0"/>
              <a:t>Opportunity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Scope, out of scope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7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 to use</a:t>
            </a:r>
            <a:r>
              <a:rPr lang="en-US" baseline="0" dirty="0" smtClean="0"/>
              <a:t> case </a:t>
            </a:r>
            <a:r>
              <a:rPr lang="en-US" baseline="0" dirty="0" err="1" smtClean="0"/>
              <a:t>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34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+mn-lt"/>
              </a:rPr>
              <a:t>Thêm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hình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ảnh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chu</a:t>
            </a:r>
            <a:r>
              <a:rPr lang="en-US" baseline="0" dirty="0" smtClean="0">
                <a:latin typeface="+mn-lt"/>
              </a:rPr>
              <a:t>̉ </a:t>
            </a:r>
            <a:r>
              <a:rPr lang="en-US" baseline="0" dirty="0" err="1" smtClean="0">
                <a:latin typeface="+mn-lt"/>
              </a:rPr>
              <a:t>tro</a:t>
            </a:r>
            <a:r>
              <a:rPr lang="en-US" baseline="0" dirty="0" smtClean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82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68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9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Thực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trạng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sô</a:t>
            </a:r>
            <a:r>
              <a:rPr lang="en-US" baseline="0" dirty="0" smtClean="0"/>
              <a:t>́ </a:t>
            </a:r>
            <a:r>
              <a:rPr lang="en-US" baseline="0" dirty="0" err="1" smtClean="0"/>
              <a:t>lượng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ngày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đông</a:t>
            </a:r>
            <a:r>
              <a:rPr lang="en-US" baseline="0" dirty="0" smtClean="0"/>
              <a:t>,… </a:t>
            </a:r>
            <a:r>
              <a:rPr lang="en-US" baseline="0" dirty="0" err="1" smtClean="0"/>
              <a:t>sô</a:t>
            </a:r>
            <a:r>
              <a:rPr lang="en-US" baseline="0" dirty="0" smtClean="0"/>
              <a:t>́ </a:t>
            </a:r>
            <a:r>
              <a:rPr lang="en-US" baseline="0" dirty="0" err="1" smtClean="0"/>
              <a:t>liệu</a:t>
            </a:r>
            <a:r>
              <a:rPr lang="en-US" baseline="0" dirty="0" smtClean="0"/>
              <a:t>….</a:t>
            </a:r>
          </a:p>
          <a:p>
            <a:r>
              <a:rPr lang="en-US" baseline="0" dirty="0" smtClean="0"/>
              <a:t>Kí </a:t>
            </a:r>
            <a:r>
              <a:rPr lang="en-US" baseline="0" dirty="0" err="1" smtClean="0"/>
              <a:t>túc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xa</a:t>
            </a:r>
            <a:r>
              <a:rPr lang="en-US" baseline="0" dirty="0" smtClean="0"/>
              <a:t>́ (6 dorm,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đầy</a:t>
            </a:r>
            <a:r>
              <a:rPr lang="en-US" baseline="0" dirty="0" smtClean="0"/>
              <a:t> 4000 </a:t>
            </a:r>
            <a:r>
              <a:rPr lang="en-US" baseline="0" dirty="0" err="1" smtClean="0"/>
              <a:t>chô</a:t>
            </a:r>
            <a:r>
              <a:rPr lang="en-US" baseline="0" dirty="0" smtClean="0"/>
              <a:t>̃, </a:t>
            </a:r>
            <a:r>
              <a:rPr lang="en-US" baseline="0" dirty="0" err="1" smtClean="0"/>
              <a:t>gần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còn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được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cấp</a:t>
            </a:r>
            <a:r>
              <a:rPr lang="en-US" baseline="0" dirty="0" smtClean="0"/>
              <a:t> 3, </a:t>
            </a:r>
            <a:r>
              <a:rPr lang="en-US" baseline="0" dirty="0" err="1" smtClean="0"/>
              <a:t>sập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hê</a:t>
            </a:r>
            <a:r>
              <a:rPr lang="en-US" baseline="0" dirty="0" smtClean="0"/>
              <a:t>̣ </a:t>
            </a:r>
            <a:r>
              <a:rPr lang="en-US" baseline="0" dirty="0" err="1" smtClean="0"/>
              <a:t>thống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ocd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</a:t>
            </a:r>
            <a:r>
              <a:rPr lang="en-US" baseline="0" dirty="0" smtClean="0"/>
              <a:t>),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</a:t>
            </a:r>
            <a:r>
              <a:rPr lang="en-US" baseline="0" dirty="0" smtClean="0"/>
              <a:t>̉ </a:t>
            </a:r>
            <a:r>
              <a:rPr lang="en-US" baseline="0" dirty="0" err="1" smtClean="0"/>
              <a:t>đáp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ứng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hết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cầu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chô</a:t>
            </a:r>
            <a:r>
              <a:rPr lang="en-US" baseline="0" dirty="0" smtClean="0"/>
              <a:t>̃ ở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toàn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bô</a:t>
            </a:r>
            <a:r>
              <a:rPr lang="en-US" baseline="0" dirty="0" smtClean="0"/>
              <a:t>̣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trường</a:t>
            </a:r>
            <a:endParaRPr lang="en-US" baseline="0" dirty="0" smtClean="0"/>
          </a:p>
          <a:p>
            <a:r>
              <a:rPr lang="en-US" baseline="0" dirty="0" smtClean="0"/>
              <a:t>-&gt;</a:t>
            </a:r>
            <a:r>
              <a:rPr lang="en-US" baseline="0" dirty="0" err="1" smtClean="0"/>
              <a:t>Việc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tìm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nha</a:t>
            </a:r>
            <a:r>
              <a:rPr lang="en-US" baseline="0" dirty="0" smtClean="0"/>
              <a:t>̀ </a:t>
            </a:r>
            <a:r>
              <a:rPr lang="en-US" baseline="0" dirty="0" err="1" smtClean="0"/>
              <a:t>tro</a:t>
            </a:r>
            <a:r>
              <a:rPr lang="en-US" baseline="0" dirty="0" smtClean="0"/>
              <a:t>̣ </a:t>
            </a:r>
            <a:r>
              <a:rPr lang="en-US" baseline="0" dirty="0" err="1" smtClean="0"/>
              <a:t>trơ</a:t>
            </a:r>
            <a:r>
              <a:rPr lang="en-US" baseline="0" dirty="0" smtClean="0"/>
              <a:t>̉ </a:t>
            </a:r>
            <a:r>
              <a:rPr lang="en-US" baseline="0" dirty="0" err="1" smtClean="0"/>
              <a:t>nên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phô</a:t>
            </a:r>
            <a:r>
              <a:rPr lang="en-US" baseline="0" dirty="0" smtClean="0"/>
              <a:t>̉ </a:t>
            </a:r>
            <a:r>
              <a:rPr lang="en-US" baseline="0" dirty="0" err="1" smtClean="0"/>
              <a:t>biên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điểm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vào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mỗi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mùa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tuyển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vậy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vẫn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còn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rất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nhiều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kho</a:t>
            </a:r>
            <a:r>
              <a:rPr lang="en-US" baseline="0" dirty="0" smtClean="0"/>
              <a:t>́ khan, </a:t>
            </a:r>
            <a:r>
              <a:rPr lang="en-US" baseline="0" dirty="0" err="1" smtClean="0"/>
              <a:t>trơ</a:t>
            </a:r>
            <a:r>
              <a:rPr lang="en-US" baseline="0" dirty="0" smtClean="0"/>
              <a:t>̉ </a:t>
            </a:r>
            <a:r>
              <a:rPr lang="en-US" baseline="0" dirty="0" err="1" smtClean="0"/>
              <a:t>ngại</a:t>
            </a:r>
            <a:endParaRPr lang="en-US" baseline="0" dirty="0" smtClean="0"/>
          </a:p>
          <a:p>
            <a:r>
              <a:rPr lang="en-US" baseline="0" dirty="0" err="1" smtClean="0"/>
              <a:t>Sô</a:t>
            </a:r>
            <a:r>
              <a:rPr lang="en-US" baseline="0" dirty="0" smtClean="0"/>
              <a:t>́ </a:t>
            </a:r>
            <a:r>
              <a:rPr lang="en-US" baseline="0" dirty="0" err="1" smtClean="0"/>
              <a:t>lượng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thuê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ngoài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lớn</a:t>
            </a:r>
            <a:r>
              <a:rPr lang="en-US" baseline="0" dirty="0" smtClean="0"/>
              <a:t>, thông tin </a:t>
            </a:r>
            <a:r>
              <a:rPr lang="en-US" baseline="0" dirty="0" err="1" smtClean="0"/>
              <a:t>nha</a:t>
            </a:r>
            <a:r>
              <a:rPr lang="en-US" baseline="0" dirty="0" smtClean="0"/>
              <a:t>̀ </a:t>
            </a:r>
            <a:r>
              <a:rPr lang="en-US" baseline="0" dirty="0" err="1" smtClean="0"/>
              <a:t>tro</a:t>
            </a:r>
            <a:r>
              <a:rPr lang="en-US" baseline="0" dirty="0" smtClean="0"/>
              <a:t>̣ </a:t>
            </a:r>
            <a:r>
              <a:rPr lang="en-US" baseline="0" dirty="0" err="1" smtClean="0"/>
              <a:t>đa</a:t>
            </a:r>
            <a:r>
              <a:rPr lang="en-US" baseline="0" dirty="0" smtClean="0"/>
              <a:t>̃ </a:t>
            </a:r>
            <a:r>
              <a:rPr lang="en-US" baseline="0" dirty="0" err="1" smtClean="0"/>
              <a:t>được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xác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thực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ít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kho</a:t>
            </a:r>
            <a:r>
              <a:rPr lang="en-US" baseline="0" dirty="0" smtClean="0"/>
              <a:t>́ </a:t>
            </a:r>
            <a:r>
              <a:rPr lang="en-US" baseline="0" dirty="0" err="1" smtClean="0"/>
              <a:t>tiếp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đến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8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Cách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làm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truyền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thống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Tuyển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phải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thập</a:t>
            </a:r>
            <a:r>
              <a:rPr lang="en-US" baseline="0" dirty="0" smtClean="0"/>
              <a:t> thông tin </a:t>
            </a:r>
            <a:r>
              <a:rPr lang="en-US" baseline="0" dirty="0" err="1" smtClean="0"/>
              <a:t>một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cách</a:t>
            </a:r>
            <a:r>
              <a:rPr lang="en-US" baseline="0" dirty="0" smtClean="0"/>
              <a:t> manually, </a:t>
            </a:r>
            <a:r>
              <a:rPr lang="en-US" baseline="0" dirty="0" err="1" smtClean="0"/>
              <a:t>gọi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điện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đến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</a:t>
            </a:r>
            <a:r>
              <a:rPr lang="en-US" baseline="0" dirty="0" smtClean="0"/>
              <a:t>̉ </a:t>
            </a:r>
            <a:r>
              <a:rPr lang="en-US" baseline="0" dirty="0" err="1" smtClean="0"/>
              <a:t>tro</a:t>
            </a:r>
            <a:r>
              <a:rPr lang="en-US" baseline="0" dirty="0" smtClean="0"/>
              <a:t>̣ </a:t>
            </a:r>
            <a:r>
              <a:rPr lang="en-US" baseline="0" dirty="0" err="1" smtClean="0"/>
              <a:t>hằng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ngày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đê</a:t>
            </a:r>
            <a:r>
              <a:rPr lang="en-US" baseline="0" dirty="0" smtClean="0"/>
              <a:t>̉ </a:t>
            </a:r>
            <a:r>
              <a:rPr lang="en-US" baseline="0" dirty="0" err="1" smtClean="0"/>
              <a:t>cập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nhập</a:t>
            </a:r>
            <a:r>
              <a:rPr lang="en-US" baseline="0" dirty="0" smtClean="0"/>
              <a:t> thông tin </a:t>
            </a:r>
            <a:r>
              <a:rPr lang="en-US" baseline="0" dirty="0" err="1" smtClean="0"/>
              <a:t>phòng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trống</a:t>
            </a:r>
            <a:endParaRPr lang="en-US" baseline="0" dirty="0" smtClean="0"/>
          </a:p>
          <a:p>
            <a:r>
              <a:rPr lang="en-US" baseline="0" dirty="0" smtClean="0"/>
              <a:t>-&gt; </a:t>
            </a:r>
            <a:r>
              <a:rPr lang="en-US" baseline="0" dirty="0" err="1" smtClean="0"/>
              <a:t>Tốn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thời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hiệu</a:t>
            </a:r>
            <a:r>
              <a:rPr lang="en-US" baseline="0" dirty="0" smtClean="0"/>
              <a:t> quả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8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Pros:</a:t>
            </a:r>
          </a:p>
          <a:p>
            <a:r>
              <a:rPr lang="en-US" dirty="0" err="1" smtClean="0">
                <a:latin typeface="+mn-lt"/>
              </a:rPr>
              <a:t>Giao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diện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đẹp</a:t>
            </a:r>
            <a:endParaRPr lang="en-US" baseline="0" dirty="0" smtClean="0">
              <a:latin typeface="+mn-lt"/>
            </a:endParaRPr>
          </a:p>
          <a:p>
            <a:r>
              <a:rPr lang="en-US" baseline="0" dirty="0" smtClean="0">
                <a:latin typeface="+mn-lt"/>
              </a:rPr>
              <a:t>Thông tin </a:t>
            </a:r>
            <a:r>
              <a:rPr lang="en-US" baseline="0" dirty="0" err="1" smtClean="0">
                <a:latin typeface="+mn-lt"/>
              </a:rPr>
              <a:t>được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xác</a:t>
            </a:r>
            <a:r>
              <a:rPr lang="en-US" baseline="0" dirty="0" smtClean="0">
                <a:latin typeface="+mn-lt"/>
              </a:rPr>
              <a:t> minh</a:t>
            </a:r>
          </a:p>
          <a:p>
            <a:r>
              <a:rPr lang="en-US" baseline="0" dirty="0" smtClean="0">
                <a:latin typeface="+mn-lt"/>
              </a:rPr>
              <a:t>Cons:</a:t>
            </a:r>
          </a:p>
          <a:p>
            <a:r>
              <a:rPr lang="en-US" baseline="0" dirty="0" err="1" smtClean="0">
                <a:latin typeface="+mn-lt"/>
              </a:rPr>
              <a:t>Chưa</a:t>
            </a:r>
            <a:r>
              <a:rPr lang="en-US" baseline="0" dirty="0" smtClean="0">
                <a:latin typeface="+mn-lt"/>
              </a:rPr>
              <a:t> cụ </a:t>
            </a:r>
            <a:r>
              <a:rPr lang="en-US" baseline="0" dirty="0" err="1" smtClean="0">
                <a:latin typeface="+mn-lt"/>
              </a:rPr>
              <a:t>thê</a:t>
            </a:r>
            <a:r>
              <a:rPr lang="en-US" baseline="0" dirty="0" smtClean="0">
                <a:latin typeface="+mn-lt"/>
              </a:rPr>
              <a:t>̉ </a:t>
            </a:r>
            <a:r>
              <a:rPr lang="en-US" baseline="0" dirty="0" err="1" smtClean="0">
                <a:latin typeface="+mn-lt"/>
              </a:rPr>
              <a:t>đến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từng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khu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vực</a:t>
            </a:r>
            <a:endParaRPr lang="en-US" baseline="0" dirty="0" smtClean="0">
              <a:latin typeface="+mn-lt"/>
            </a:endParaRPr>
          </a:p>
          <a:p>
            <a:r>
              <a:rPr lang="en-US" baseline="0" dirty="0" err="1" smtClean="0">
                <a:latin typeface="+mn-lt"/>
              </a:rPr>
              <a:t>Đối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tượng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hướng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đến</a:t>
            </a:r>
            <a:r>
              <a:rPr lang="en-US" baseline="0" dirty="0" smtClean="0">
                <a:latin typeface="+mn-lt"/>
              </a:rPr>
              <a:t> là </a:t>
            </a:r>
            <a:r>
              <a:rPr lang="en-US" baseline="0" dirty="0" err="1" smtClean="0">
                <a:latin typeface="+mn-lt"/>
              </a:rPr>
              <a:t>người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đa</a:t>
            </a:r>
            <a:r>
              <a:rPr lang="en-US" baseline="0" dirty="0" smtClean="0">
                <a:latin typeface="+mn-lt"/>
              </a:rPr>
              <a:t>̃ </a:t>
            </a:r>
            <a:r>
              <a:rPr lang="en-US" baseline="0" dirty="0" err="1" smtClean="0">
                <a:latin typeface="+mn-lt"/>
              </a:rPr>
              <a:t>đi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làm</a:t>
            </a:r>
            <a:r>
              <a:rPr lang="en-US" baseline="0" dirty="0" smtClean="0">
                <a:latin typeface="+mn-lt"/>
              </a:rPr>
              <a:t>, có </a:t>
            </a:r>
            <a:r>
              <a:rPr lang="en-US" baseline="0" dirty="0" err="1" smtClean="0">
                <a:latin typeface="+mn-lt"/>
              </a:rPr>
              <a:t>thu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nhập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tư</a:t>
            </a:r>
            <a:r>
              <a:rPr lang="en-US" baseline="0" dirty="0" smtClean="0">
                <a:latin typeface="+mn-lt"/>
              </a:rPr>
              <a:t>̀ </a:t>
            </a:r>
            <a:r>
              <a:rPr lang="en-US" baseline="0" dirty="0" err="1" smtClean="0">
                <a:latin typeface="+mn-lt"/>
              </a:rPr>
              <a:t>mức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kha</a:t>
            </a:r>
            <a:r>
              <a:rPr lang="en-US" baseline="0" dirty="0" smtClean="0">
                <a:latin typeface="+mn-lt"/>
              </a:rPr>
              <a:t>́ </a:t>
            </a:r>
            <a:r>
              <a:rPr lang="en-US" baseline="0" dirty="0" err="1" smtClean="0">
                <a:latin typeface="+mn-lt"/>
              </a:rPr>
              <a:t>đô</a:t>
            </a:r>
            <a:r>
              <a:rPr lang="en-US" baseline="0" dirty="0" smtClean="0">
                <a:latin typeface="+mn-lt"/>
              </a:rPr>
              <a:t>̉ </a:t>
            </a:r>
            <a:r>
              <a:rPr lang="en-US" baseline="0" dirty="0" err="1" smtClean="0">
                <a:latin typeface="+mn-lt"/>
              </a:rPr>
              <a:t>lên</a:t>
            </a:r>
            <a:endParaRPr lang="en-US" baseline="0" dirty="0" smtClean="0">
              <a:latin typeface="+mn-lt"/>
            </a:endParaRPr>
          </a:p>
          <a:p>
            <a:r>
              <a:rPr lang="en-US" baseline="0" dirty="0" err="1" smtClean="0">
                <a:latin typeface="+mn-lt"/>
              </a:rPr>
              <a:t>Không</a:t>
            </a:r>
            <a:r>
              <a:rPr lang="en-US" baseline="0" dirty="0" smtClean="0">
                <a:latin typeface="+mn-lt"/>
              </a:rPr>
              <a:t> có thông tin </a:t>
            </a:r>
            <a:r>
              <a:rPr lang="en-US" baseline="0" dirty="0" err="1" smtClean="0">
                <a:latin typeface="+mn-lt"/>
              </a:rPr>
              <a:t>phòng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tro</a:t>
            </a:r>
            <a:r>
              <a:rPr lang="en-US" baseline="0" dirty="0" smtClean="0">
                <a:latin typeface="+mn-lt"/>
              </a:rPr>
              <a:t>̣ </a:t>
            </a:r>
          </a:p>
          <a:p>
            <a:r>
              <a:rPr lang="en-US" baseline="0" dirty="0" err="1" smtClean="0">
                <a:latin typeface="+mn-lt"/>
              </a:rPr>
              <a:t>Phu</a:t>
            </a:r>
            <a:r>
              <a:rPr lang="en-US" baseline="0" dirty="0" smtClean="0">
                <a:latin typeface="+mn-lt"/>
              </a:rPr>
              <a:t>̀ </a:t>
            </a:r>
            <a:r>
              <a:rPr lang="en-US" baseline="0" dirty="0" err="1" smtClean="0">
                <a:latin typeface="+mn-lt"/>
              </a:rPr>
              <a:t>hợp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đê</a:t>
            </a:r>
            <a:r>
              <a:rPr lang="en-US" baseline="0" dirty="0" smtClean="0">
                <a:latin typeface="+mn-lt"/>
              </a:rPr>
              <a:t>̉ </a:t>
            </a:r>
            <a:r>
              <a:rPr lang="en-US" baseline="0" dirty="0" err="1" smtClean="0">
                <a:latin typeface="+mn-lt"/>
              </a:rPr>
              <a:t>mua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nha</a:t>
            </a:r>
            <a:r>
              <a:rPr lang="en-US" baseline="0" dirty="0" smtClean="0">
                <a:latin typeface="+mn-lt"/>
              </a:rPr>
              <a:t>̀, </a:t>
            </a:r>
            <a:r>
              <a:rPr lang="en-US" baseline="0" dirty="0" err="1" smtClean="0">
                <a:latin typeface="+mn-lt"/>
              </a:rPr>
              <a:t>thuê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chung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cư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cao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cấp</a:t>
            </a:r>
            <a:r>
              <a:rPr lang="en-US" baseline="0" dirty="0" smtClean="0">
                <a:latin typeface="+mn-lt"/>
              </a:rPr>
              <a:t> </a:t>
            </a:r>
            <a:r>
              <a:rPr lang="en-US" baseline="0" dirty="0" err="1" smtClean="0">
                <a:latin typeface="+mn-lt"/>
              </a:rPr>
              <a:t>hơn</a:t>
            </a:r>
            <a:r>
              <a:rPr lang="en-US" baseline="0" dirty="0" smtClean="0">
                <a:latin typeface="+mn-lt"/>
              </a:rPr>
              <a:t>,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r>
              <a:rPr lang="en-US" dirty="0" err="1" smtClean="0"/>
              <a:t>Dê</a:t>
            </a:r>
            <a:r>
              <a:rPr lang="en-US" dirty="0" smtClean="0"/>
              <a:t>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sư</a:t>
            </a:r>
            <a:r>
              <a:rPr lang="en-US" baseline="0" dirty="0" smtClean="0"/>
              <a:t>̉ </a:t>
            </a:r>
            <a:r>
              <a:rPr lang="en-US" baseline="0" dirty="0" err="1" smtClean="0"/>
              <a:t>dụng</a:t>
            </a:r>
            <a:endParaRPr lang="en-US" baseline="0" dirty="0" smtClean="0"/>
          </a:p>
          <a:p>
            <a:r>
              <a:rPr lang="en-US" baseline="0" dirty="0" smtClean="0"/>
              <a:t>Cons:</a:t>
            </a:r>
          </a:p>
          <a:p>
            <a:r>
              <a:rPr lang="en-US" baseline="0" dirty="0" smtClean="0"/>
              <a:t>Thông tin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được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chắt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lọc</a:t>
            </a:r>
            <a:r>
              <a:rPr lang="en-US" baseline="0" dirty="0" smtClean="0"/>
              <a:t>, verified </a:t>
            </a:r>
          </a:p>
          <a:p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bài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tìm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</a:t>
            </a:r>
            <a:r>
              <a:rPr lang="en-US" baseline="0" dirty="0" smtClean="0"/>
              <a:t>̣</a:t>
            </a:r>
          </a:p>
          <a:p>
            <a:r>
              <a:rPr lang="en-US" baseline="0" dirty="0" err="1" smtClean="0"/>
              <a:t>Chơ</a:t>
            </a:r>
            <a:r>
              <a:rPr lang="en-US" baseline="0" dirty="0" smtClean="0"/>
              <a:t>̉ </a:t>
            </a:r>
            <a:r>
              <a:rPr lang="en-US" baseline="0" dirty="0" err="1" smtClean="0"/>
              <a:t>hàng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bài</a:t>
            </a:r>
            <a:r>
              <a:rPr lang="en-US" baseline="0" dirty="0" smtClean="0"/>
              <a:t> spam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64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r>
              <a:rPr lang="en-US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diện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đẹp</a:t>
            </a:r>
            <a:endParaRPr lang="en-US" baseline="0" dirty="0" smtClean="0"/>
          </a:p>
          <a:p>
            <a:r>
              <a:rPr lang="en-US" baseline="0" dirty="0" smtClean="0"/>
              <a:t>Trang </a:t>
            </a:r>
            <a:r>
              <a:rPr lang="en-US" baseline="0" dirty="0" err="1" smtClean="0"/>
              <a:t>chính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thống</a:t>
            </a:r>
            <a:endParaRPr lang="en-US" baseline="0" dirty="0" smtClean="0"/>
          </a:p>
          <a:p>
            <a:r>
              <a:rPr lang="en-US" baseline="0" dirty="0" err="1" smtClean="0"/>
              <a:t>Dê</a:t>
            </a:r>
            <a:r>
              <a:rPr lang="en-US" baseline="0" dirty="0" smtClean="0"/>
              <a:t>̃ </a:t>
            </a:r>
            <a:r>
              <a:rPr lang="en-US" baseline="0" dirty="0" err="1" smtClean="0"/>
              <a:t>tiếp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đến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endParaRPr lang="en-US" dirty="0" smtClean="0"/>
          </a:p>
          <a:p>
            <a:r>
              <a:rPr lang="en-US" dirty="0" smtClean="0"/>
              <a:t>Cons:</a:t>
            </a:r>
          </a:p>
          <a:p>
            <a:r>
              <a:rPr lang="en-US" dirty="0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đầy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đu</a:t>
            </a:r>
            <a:r>
              <a:rPr lang="en-US" baseline="0" dirty="0" smtClean="0"/>
              <a:t>̉, </a:t>
            </a:r>
            <a:r>
              <a:rPr lang="en-US" baseline="0" dirty="0" err="1" smtClean="0"/>
              <a:t>chuẩn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xác</a:t>
            </a:r>
            <a:r>
              <a:rPr lang="en-US" baseline="0" dirty="0" smtClean="0"/>
              <a:t> (VD: </a:t>
            </a:r>
            <a:r>
              <a:rPr lang="en-US" baseline="0" dirty="0" err="1" smtClean="0"/>
              <a:t>hình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có, </a:t>
            </a:r>
            <a:r>
              <a:rPr lang="en-US" baseline="0" dirty="0" err="1" smtClean="0"/>
              <a:t>gia</a:t>
            </a:r>
            <a:r>
              <a:rPr lang="en-US" baseline="0" dirty="0" smtClean="0"/>
              <a:t>́ </a:t>
            </a:r>
            <a:r>
              <a:rPr lang="en-US" baseline="0" dirty="0" err="1" smtClean="0"/>
              <a:t>phòng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còn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hiển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</a:t>
            </a:r>
            <a:r>
              <a:rPr lang="en-US" baseline="0" dirty="0" smtClean="0"/>
              <a:t>̣ update)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0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132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42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2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2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10.svg"/><Relationship Id="rId9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NULL"/><Relationship Id="rId4" Type="http://schemas.openxmlformats.org/officeDocument/2006/relationships/image" Target="../media/image10.sv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" Type="http://schemas.openxmlformats.org/officeDocument/2006/relationships/image" Target="../media/image7.png"/><Relationship Id="rId16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2.svg"/><Relationship Id="rId15" Type="http://schemas.openxmlformats.org/officeDocument/2006/relationships/image" Target="../media/image12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svg"/><Relationship Id="rId1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2.sv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2.sv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4.svg"/><Relationship Id="rId5" Type="http://schemas.openxmlformats.org/officeDocument/2006/relationships/image" Target="../media/image12.sv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2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2.sv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2.sv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8.svg"/><Relationship Id="rId4" Type="http://schemas.openxmlformats.org/officeDocument/2006/relationships/image" Target="../media/image6.sv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5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.svg"/><Relationship Id="rId5" Type="http://schemas.openxmlformats.org/officeDocument/2006/relationships/image" Target="../media/image6.svg"/><Relationship Id="rId10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4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svg"/><Relationship Id="rId7" Type="http://schemas.openxmlformats.org/officeDocument/2006/relationships/image" Target="../media/image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8.png"/><Relationship Id="rId9" Type="http://schemas.openxmlformats.org/officeDocument/2006/relationships/image" Target="../media/image4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svg"/><Relationship Id="rId7" Type="http://schemas.openxmlformats.org/officeDocument/2006/relationships/image" Target="../media/image2.svg"/><Relationship Id="rId12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69.png"/><Relationship Id="rId5" Type="http://schemas.openxmlformats.org/officeDocument/2006/relationships/image" Target="../media/image8.svg"/><Relationship Id="rId10" Type="http://schemas.openxmlformats.org/officeDocument/2006/relationships/image" Target="../media/image68.png"/><Relationship Id="rId4" Type="http://schemas.openxmlformats.org/officeDocument/2006/relationships/image" Target="../media/image8.png"/><Relationship Id="rId9" Type="http://schemas.openxmlformats.org/officeDocument/2006/relationships/image" Target="../media/image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svg"/><Relationship Id="rId7" Type="http://schemas.openxmlformats.org/officeDocument/2006/relationships/image" Target="../media/image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1.png"/><Relationship Id="rId5" Type="http://schemas.openxmlformats.org/officeDocument/2006/relationships/image" Target="../media/image8.svg"/><Relationship Id="rId10" Type="http://schemas.openxmlformats.org/officeDocument/2006/relationships/image" Target="../media/image69.png"/><Relationship Id="rId4" Type="http://schemas.openxmlformats.org/officeDocument/2006/relationships/image" Target="../media/image8.png"/><Relationship Id="rId9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svg"/><Relationship Id="rId7" Type="http://schemas.openxmlformats.org/officeDocument/2006/relationships/image" Target="../media/image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3.png"/><Relationship Id="rId5" Type="http://schemas.openxmlformats.org/officeDocument/2006/relationships/image" Target="../media/image8.svg"/><Relationship Id="rId10" Type="http://schemas.openxmlformats.org/officeDocument/2006/relationships/image" Target="../media/image72.png"/><Relationship Id="rId4" Type="http://schemas.openxmlformats.org/officeDocument/2006/relationships/image" Target="../media/image8.png"/><Relationship Id="rId9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svg"/><Relationship Id="rId7" Type="http://schemas.openxmlformats.org/officeDocument/2006/relationships/image" Target="../media/image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10" Type="http://schemas.openxmlformats.org/officeDocument/2006/relationships/image" Target="../media/image74.png"/><Relationship Id="rId4" Type="http://schemas.openxmlformats.org/officeDocument/2006/relationships/image" Target="../media/image8.png"/><Relationship Id="rId9" Type="http://schemas.openxmlformats.org/officeDocument/2006/relationships/image" Target="../media/image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svg"/><Relationship Id="rId7" Type="http://schemas.openxmlformats.org/officeDocument/2006/relationships/image" Target="../media/image2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10" Type="http://schemas.openxmlformats.org/officeDocument/2006/relationships/image" Target="../media/image75.png"/><Relationship Id="rId4" Type="http://schemas.openxmlformats.org/officeDocument/2006/relationships/image" Target="../media/image8.png"/><Relationship Id="rId9" Type="http://schemas.openxmlformats.org/officeDocument/2006/relationships/image" Target="../media/image4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2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4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0.svg"/><Relationship Id="rId9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73587" y="5361748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71769" y="-715046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394107" y="19583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645668" y="19581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033335" y="8108978"/>
            <a:ext cx="2851520" cy="282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7635" y="3809609"/>
            <a:ext cx="952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 HOUSE FINDER</a:t>
            </a:r>
            <a:endParaRPr lang="en-US" sz="9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68" y="2742817"/>
            <a:ext cx="4801366" cy="48013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86" y="664107"/>
            <a:ext cx="4480269" cy="15456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05220" y="5361748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 smtClean="0">
                <a:solidFill>
                  <a:schemeClr val="accent6">
                    <a:lumMod val="75000"/>
                  </a:schemeClr>
                </a:solidFill>
              </a:rPr>
              <a:t>Tìm</a:t>
            </a:r>
            <a:r>
              <a:rPr lang="en-US" sz="36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 smtClean="0">
                <a:solidFill>
                  <a:schemeClr val="accent6">
                    <a:lumMod val="75000"/>
                  </a:schemeClr>
                </a:solidFill>
              </a:rPr>
              <a:t>nha</a:t>
            </a:r>
            <a:r>
              <a:rPr lang="en-US" sz="3600" i="1" dirty="0" smtClean="0">
                <a:solidFill>
                  <a:schemeClr val="accent6">
                    <a:lumMod val="75000"/>
                  </a:schemeClr>
                </a:solidFill>
              </a:rPr>
              <a:t>̀ </a:t>
            </a:r>
            <a:r>
              <a:rPr lang="en-US" sz="3600" i="1" dirty="0" err="1" smtClean="0">
                <a:solidFill>
                  <a:schemeClr val="accent6">
                    <a:lumMod val="75000"/>
                  </a:schemeClr>
                </a:solidFill>
              </a:rPr>
              <a:t>theo</a:t>
            </a:r>
            <a:r>
              <a:rPr lang="en-US" sz="36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 smtClean="0">
                <a:solidFill>
                  <a:schemeClr val="accent6">
                    <a:lumMod val="75000"/>
                  </a:schemeClr>
                </a:solidFill>
              </a:rPr>
              <a:t>cách</a:t>
            </a:r>
            <a:r>
              <a:rPr lang="en-US" sz="36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 smtClean="0">
                <a:solidFill>
                  <a:schemeClr val="accent6">
                    <a:lumMod val="75000"/>
                  </a:schemeClr>
                </a:solidFill>
              </a:rPr>
              <a:t>của</a:t>
            </a:r>
            <a:r>
              <a:rPr lang="en-US" sz="36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 smtClean="0">
                <a:solidFill>
                  <a:schemeClr val="accent6">
                    <a:lumMod val="75000"/>
                  </a:schemeClr>
                </a:solidFill>
              </a:rPr>
              <a:t>bạn</a:t>
            </a:r>
            <a:endParaRPr lang="en-US" sz="36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14500"/>
            <a:ext cx="9601200" cy="6687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flipV="1">
            <a:off x="11049000" y="5668855"/>
            <a:ext cx="702039" cy="793265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10490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6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62100"/>
            <a:ext cx="8077200" cy="450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45" y="6362700"/>
            <a:ext cx="8070955" cy="3613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8252" y="471991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flipV="1">
            <a:off x="10439400" y="5668855"/>
            <a:ext cx="702039" cy="793265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04394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943857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SCOPE &amp; LIMITATIONS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54" y="2628900"/>
            <a:ext cx="15792649" cy="642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70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385" y="3717494"/>
            <a:ext cx="1272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sz="72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PROJECT MANAGEMENT PLAN</a:t>
            </a:r>
            <a:endParaRPr lang="en-US" sz="72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861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943857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PROCESS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368041"/>
            <a:ext cx="12429454" cy="692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1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sldNum" idx="12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37138" tIns="68550" rIns="137138" bIns="68550" rtlCol="0" anchor="ctr" anchorCtr="0">
            <a:noAutofit/>
          </a:bodyPr>
          <a:lstStyle/>
          <a:p>
            <a:pPr algn="ctr"/>
            <a:fld id="{00000000-1234-1234-1234-123412341234}" type="slidenum">
              <a:rPr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pPr algn="ctr"/>
              <a:t>15</a:t>
            </a:fld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5"/>
          <p:cNvSpPr txBox="1"/>
          <p:nvPr/>
        </p:nvSpPr>
        <p:spPr>
          <a:xfrm>
            <a:off x="10238879" y="3282331"/>
            <a:ext cx="4561826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sz="3600" b="1">
                <a:solidFill>
                  <a:srgbClr val="0A0A0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Meeting Supervisor</a:t>
            </a:r>
            <a:endParaRPr sz="3600" b="1">
              <a:solidFill>
                <a:srgbClr val="0A0A0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1" name="Google Shape;391;p35"/>
          <p:cNvSpPr/>
          <p:nvPr/>
        </p:nvSpPr>
        <p:spPr>
          <a:xfrm>
            <a:off x="10238879" y="3968739"/>
            <a:ext cx="3492765" cy="60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sz="30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Once a week</a:t>
            </a:r>
            <a:endParaRPr sz="3000">
              <a:solidFill>
                <a:srgbClr val="87878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92" name="Google Shape;392;p35"/>
          <p:cNvCxnSpPr/>
          <p:nvPr/>
        </p:nvCxnSpPr>
        <p:spPr>
          <a:xfrm>
            <a:off x="10347871" y="3892277"/>
            <a:ext cx="338042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3" name="Google Shape;393;p35"/>
          <p:cNvSpPr txBox="1"/>
          <p:nvPr/>
        </p:nvSpPr>
        <p:spPr>
          <a:xfrm>
            <a:off x="6284326" y="1953899"/>
            <a:ext cx="1361432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sz="3600" b="1">
                <a:solidFill>
                  <a:srgbClr val="0A0A0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</a:t>
            </a:r>
            <a:endParaRPr sz="3600" b="1">
              <a:solidFill>
                <a:srgbClr val="0A0A0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4" name="Google Shape;394;p35"/>
          <p:cNvSpPr/>
          <p:nvPr/>
        </p:nvSpPr>
        <p:spPr>
          <a:xfrm>
            <a:off x="2948940" y="2516636"/>
            <a:ext cx="4607832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algn="r"/>
            <a:r>
              <a:rPr lang="en-US" sz="30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 hours/ day </a:t>
            </a:r>
            <a:endParaRPr sz="2700"/>
          </a:p>
          <a:p>
            <a:pPr algn="r"/>
            <a:r>
              <a:rPr lang="en-US" sz="30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 days/ weeks</a:t>
            </a:r>
            <a:endParaRPr sz="3000">
              <a:solidFill>
                <a:srgbClr val="8787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5" name="Google Shape;395;p35"/>
          <p:cNvCxnSpPr/>
          <p:nvPr/>
        </p:nvCxnSpPr>
        <p:spPr>
          <a:xfrm>
            <a:off x="5420657" y="2515409"/>
            <a:ext cx="2136116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96" name="Google Shape;396;p35"/>
          <p:cNvGrpSpPr/>
          <p:nvPr/>
        </p:nvGrpSpPr>
        <p:grpSpPr>
          <a:xfrm>
            <a:off x="9534698" y="3502049"/>
            <a:ext cx="726711" cy="725130"/>
            <a:chOff x="7367588" y="4357688"/>
            <a:chExt cx="730250" cy="728662"/>
          </a:xfrm>
        </p:grpSpPr>
        <p:sp>
          <p:nvSpPr>
            <p:cNvPr id="397" name="Google Shape;397;p35"/>
            <p:cNvSpPr/>
            <p:nvPr/>
          </p:nvSpPr>
          <p:spPr>
            <a:xfrm>
              <a:off x="7367588" y="4452938"/>
              <a:ext cx="631825" cy="633412"/>
            </a:xfrm>
            <a:custGeom>
              <a:avLst/>
              <a:gdLst/>
              <a:ahLst/>
              <a:cxnLst/>
              <a:rect l="l" t="t" r="r" b="b"/>
              <a:pathLst>
                <a:path w="166" h="166" extrusionOk="0">
                  <a:moveTo>
                    <a:pt x="158" y="51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37" y="64"/>
                    <a:pt x="140" y="73"/>
                    <a:pt x="140" y="83"/>
                  </a:cubicBezTo>
                  <a:cubicBezTo>
                    <a:pt x="140" y="114"/>
                    <a:pt x="114" y="140"/>
                    <a:pt x="83" y="140"/>
                  </a:cubicBezTo>
                  <a:cubicBezTo>
                    <a:pt x="51" y="140"/>
                    <a:pt x="26" y="114"/>
                    <a:pt x="26" y="83"/>
                  </a:cubicBezTo>
                  <a:cubicBezTo>
                    <a:pt x="26" y="51"/>
                    <a:pt x="51" y="26"/>
                    <a:pt x="83" y="26"/>
                  </a:cubicBezTo>
                  <a:cubicBezTo>
                    <a:pt x="93" y="26"/>
                    <a:pt x="103" y="29"/>
                    <a:pt x="112" y="3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05" y="2"/>
                    <a:pt x="94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ubicBezTo>
                    <a:pt x="129" y="166"/>
                    <a:pt x="166" y="129"/>
                    <a:pt x="166" y="83"/>
                  </a:cubicBezTo>
                  <a:cubicBezTo>
                    <a:pt x="166" y="72"/>
                    <a:pt x="164" y="61"/>
                    <a:pt x="160" y="52"/>
                  </a:cubicBezTo>
                  <a:lnTo>
                    <a:pt x="158" y="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3600">
                <a:solidFill>
                  <a:srgbClr val="0A0A0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7669213" y="4357688"/>
              <a:ext cx="428625" cy="431800"/>
            </a:xfrm>
            <a:custGeom>
              <a:avLst/>
              <a:gdLst/>
              <a:ahLst/>
              <a:cxnLst/>
              <a:rect l="l" t="t" r="r" b="b"/>
              <a:pathLst>
                <a:path w="113" h="113" extrusionOk="0">
                  <a:moveTo>
                    <a:pt x="97" y="16"/>
                  </a:moveTo>
                  <a:cubicBezTo>
                    <a:pt x="95" y="13"/>
                    <a:pt x="91" y="13"/>
                    <a:pt x="88" y="16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0" y="104"/>
                    <a:pt x="0" y="108"/>
                    <a:pt x="2" y="111"/>
                  </a:cubicBezTo>
                  <a:cubicBezTo>
                    <a:pt x="5" y="113"/>
                    <a:pt x="9" y="113"/>
                    <a:pt x="11" y="111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100" y="22"/>
                    <a:pt x="100" y="18"/>
                    <a:pt x="97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3600">
                <a:solidFill>
                  <a:srgbClr val="0A0A0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7527926" y="4613275"/>
              <a:ext cx="311150" cy="312737"/>
            </a:xfrm>
            <a:custGeom>
              <a:avLst/>
              <a:gdLst/>
              <a:ahLst/>
              <a:cxnLst/>
              <a:rect l="l" t="t" r="r" b="b"/>
              <a:pathLst>
                <a:path w="82" h="82" extrusionOk="0">
                  <a:moveTo>
                    <a:pt x="55" y="50"/>
                  </a:moveTo>
                  <a:cubicBezTo>
                    <a:pt x="49" y="56"/>
                    <a:pt x="39" y="56"/>
                    <a:pt x="33" y="50"/>
                  </a:cubicBezTo>
                  <a:cubicBezTo>
                    <a:pt x="27" y="44"/>
                    <a:pt x="27" y="34"/>
                    <a:pt x="33" y="28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3" y="1"/>
                    <a:pt x="47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63"/>
                    <a:pt x="18" y="82"/>
                    <a:pt x="41" y="82"/>
                  </a:cubicBezTo>
                  <a:cubicBezTo>
                    <a:pt x="63" y="82"/>
                    <a:pt x="82" y="63"/>
                    <a:pt x="82" y="41"/>
                  </a:cubicBezTo>
                  <a:cubicBezTo>
                    <a:pt x="82" y="35"/>
                    <a:pt x="81" y="30"/>
                    <a:pt x="79" y="26"/>
                  </a:cubicBezTo>
                  <a:lnTo>
                    <a:pt x="55" y="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3600">
                <a:solidFill>
                  <a:srgbClr val="0A0A0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0" name="Google Shape;400;p35"/>
          <p:cNvSpPr txBox="1"/>
          <p:nvPr/>
        </p:nvSpPr>
        <p:spPr>
          <a:xfrm>
            <a:off x="10263459" y="5860463"/>
            <a:ext cx="3981048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sz="3600" b="1">
                <a:solidFill>
                  <a:srgbClr val="0A0A0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Team Building</a:t>
            </a:r>
            <a:endParaRPr sz="3600" b="1">
              <a:solidFill>
                <a:srgbClr val="0A0A0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1" name="Google Shape;401;p35"/>
          <p:cNvCxnSpPr/>
          <p:nvPr/>
        </p:nvCxnSpPr>
        <p:spPr>
          <a:xfrm>
            <a:off x="10366575" y="6464163"/>
            <a:ext cx="23220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2" name="Google Shape;402;p35"/>
          <p:cNvSpPr txBox="1"/>
          <p:nvPr/>
        </p:nvSpPr>
        <p:spPr>
          <a:xfrm>
            <a:off x="5348195" y="4491655"/>
            <a:ext cx="2200602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algn="r"/>
            <a:r>
              <a:rPr lang="en-US" sz="3600" b="1" dirty="0">
                <a:solidFill>
                  <a:srgbClr val="0A0A0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Location</a:t>
            </a:r>
            <a:endParaRPr sz="3600" b="1" dirty="0">
              <a:solidFill>
                <a:srgbClr val="0A0A0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3" name="Google Shape;403;p35"/>
          <p:cNvSpPr/>
          <p:nvPr/>
        </p:nvSpPr>
        <p:spPr>
          <a:xfrm>
            <a:off x="1897380" y="5088522"/>
            <a:ext cx="5678097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algn="r"/>
            <a:r>
              <a:rPr lang="en-US" sz="30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FPT University</a:t>
            </a:r>
            <a:endParaRPr sz="3000">
              <a:solidFill>
                <a:srgbClr val="87878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r"/>
            <a:r>
              <a:rPr lang="en-US" sz="30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F311 – KTX FU Hoa Lac</a:t>
            </a:r>
            <a:endParaRPr sz="3000">
              <a:solidFill>
                <a:srgbClr val="87878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04" name="Google Shape;404;p35"/>
          <p:cNvCxnSpPr/>
          <p:nvPr/>
        </p:nvCxnSpPr>
        <p:spPr>
          <a:xfrm>
            <a:off x="4064007" y="5087295"/>
            <a:ext cx="351147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05" name="Google Shape;405;p35"/>
          <p:cNvGrpSpPr/>
          <p:nvPr/>
        </p:nvGrpSpPr>
        <p:grpSpPr>
          <a:xfrm>
            <a:off x="9570432" y="6007055"/>
            <a:ext cx="673434" cy="754496"/>
            <a:chOff x="6908800" y="2171700"/>
            <a:chExt cx="857250" cy="960438"/>
          </a:xfrm>
        </p:grpSpPr>
        <p:sp>
          <p:nvSpPr>
            <p:cNvPr id="406" name="Google Shape;406;p35"/>
            <p:cNvSpPr/>
            <p:nvPr/>
          </p:nvSpPr>
          <p:spPr>
            <a:xfrm>
              <a:off x="6908800" y="2362200"/>
              <a:ext cx="857250" cy="769938"/>
            </a:xfrm>
            <a:custGeom>
              <a:avLst/>
              <a:gdLst/>
              <a:ahLst/>
              <a:cxnLst/>
              <a:rect l="l" t="t" r="r" b="b"/>
              <a:pathLst>
                <a:path w="226" h="203" extrusionOk="0">
                  <a:moveTo>
                    <a:pt x="214" y="91"/>
                  </a:moveTo>
                  <a:cubicBezTo>
                    <a:pt x="214" y="91"/>
                    <a:pt x="213" y="91"/>
                    <a:pt x="212" y="91"/>
                  </a:cubicBezTo>
                  <a:cubicBezTo>
                    <a:pt x="211" y="84"/>
                    <a:pt x="209" y="77"/>
                    <a:pt x="205" y="71"/>
                  </a:cubicBezTo>
                  <a:cubicBezTo>
                    <a:pt x="193" y="81"/>
                    <a:pt x="177" y="87"/>
                    <a:pt x="159" y="87"/>
                  </a:cubicBezTo>
                  <a:cubicBezTo>
                    <a:pt x="122" y="87"/>
                    <a:pt x="91" y="59"/>
                    <a:pt x="87" y="24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47" y="0"/>
                    <a:pt x="43" y="2"/>
                    <a:pt x="43" y="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2" y="58"/>
                    <a:pt x="25" y="69"/>
                    <a:pt x="21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5" y="82"/>
                    <a:pt x="0" y="87"/>
                    <a:pt x="0" y="93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20"/>
                    <a:pt x="5" y="125"/>
                    <a:pt x="12" y="125"/>
                  </a:cubicBezTo>
                  <a:cubicBezTo>
                    <a:pt x="21" y="125"/>
                    <a:pt x="21" y="125"/>
                    <a:pt x="21" y="125"/>
                  </a:cubicBezTo>
                  <a:cubicBezTo>
                    <a:pt x="28" y="147"/>
                    <a:pt x="45" y="165"/>
                    <a:pt x="67" y="176"/>
                  </a:cubicBezTo>
                  <a:cubicBezTo>
                    <a:pt x="67" y="177"/>
                    <a:pt x="67" y="177"/>
                    <a:pt x="67" y="178"/>
                  </a:cubicBezTo>
                  <a:cubicBezTo>
                    <a:pt x="67" y="192"/>
                    <a:pt x="67" y="192"/>
                    <a:pt x="67" y="192"/>
                  </a:cubicBezTo>
                  <a:cubicBezTo>
                    <a:pt x="67" y="198"/>
                    <a:pt x="72" y="203"/>
                    <a:pt x="78" y="203"/>
                  </a:cubicBezTo>
                  <a:cubicBezTo>
                    <a:pt x="91" y="203"/>
                    <a:pt x="91" y="203"/>
                    <a:pt x="91" y="203"/>
                  </a:cubicBezTo>
                  <a:cubicBezTo>
                    <a:pt x="97" y="203"/>
                    <a:pt x="102" y="198"/>
                    <a:pt x="102" y="192"/>
                  </a:cubicBezTo>
                  <a:cubicBezTo>
                    <a:pt x="102" y="186"/>
                    <a:pt x="102" y="186"/>
                    <a:pt x="102" y="186"/>
                  </a:cubicBezTo>
                  <a:cubicBezTo>
                    <a:pt x="106" y="186"/>
                    <a:pt x="111" y="187"/>
                    <a:pt x="115" y="187"/>
                  </a:cubicBezTo>
                  <a:cubicBezTo>
                    <a:pt x="119" y="187"/>
                    <a:pt x="123" y="186"/>
                    <a:pt x="127" y="186"/>
                  </a:cubicBezTo>
                  <a:cubicBezTo>
                    <a:pt x="127" y="192"/>
                    <a:pt x="127" y="192"/>
                    <a:pt x="127" y="192"/>
                  </a:cubicBezTo>
                  <a:cubicBezTo>
                    <a:pt x="127" y="198"/>
                    <a:pt x="132" y="203"/>
                    <a:pt x="138" y="203"/>
                  </a:cubicBezTo>
                  <a:cubicBezTo>
                    <a:pt x="151" y="203"/>
                    <a:pt x="151" y="203"/>
                    <a:pt x="151" y="203"/>
                  </a:cubicBezTo>
                  <a:cubicBezTo>
                    <a:pt x="157" y="203"/>
                    <a:pt x="162" y="198"/>
                    <a:pt x="162" y="192"/>
                  </a:cubicBezTo>
                  <a:cubicBezTo>
                    <a:pt x="162" y="178"/>
                    <a:pt x="162" y="178"/>
                    <a:pt x="162" y="178"/>
                  </a:cubicBezTo>
                  <a:cubicBezTo>
                    <a:pt x="162" y="178"/>
                    <a:pt x="162" y="177"/>
                    <a:pt x="162" y="177"/>
                  </a:cubicBezTo>
                  <a:cubicBezTo>
                    <a:pt x="188" y="164"/>
                    <a:pt x="208" y="142"/>
                    <a:pt x="212" y="115"/>
                  </a:cubicBezTo>
                  <a:cubicBezTo>
                    <a:pt x="213" y="115"/>
                    <a:pt x="214" y="115"/>
                    <a:pt x="214" y="115"/>
                  </a:cubicBezTo>
                  <a:cubicBezTo>
                    <a:pt x="221" y="115"/>
                    <a:pt x="226" y="110"/>
                    <a:pt x="226" y="103"/>
                  </a:cubicBezTo>
                  <a:cubicBezTo>
                    <a:pt x="226" y="97"/>
                    <a:pt x="221" y="91"/>
                    <a:pt x="214" y="91"/>
                  </a:cubicBezTo>
                  <a:close/>
                  <a:moveTo>
                    <a:pt x="53" y="86"/>
                  </a:moveTo>
                  <a:cubicBezTo>
                    <a:pt x="46" y="86"/>
                    <a:pt x="42" y="81"/>
                    <a:pt x="42" y="75"/>
                  </a:cubicBezTo>
                  <a:cubicBezTo>
                    <a:pt x="42" y="69"/>
                    <a:pt x="46" y="64"/>
                    <a:pt x="53" y="64"/>
                  </a:cubicBezTo>
                  <a:cubicBezTo>
                    <a:pt x="59" y="64"/>
                    <a:pt x="64" y="69"/>
                    <a:pt x="64" y="75"/>
                  </a:cubicBezTo>
                  <a:cubicBezTo>
                    <a:pt x="64" y="81"/>
                    <a:pt x="59" y="86"/>
                    <a:pt x="53" y="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3600">
                <a:solidFill>
                  <a:srgbClr val="0A0A0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7265988" y="2171700"/>
              <a:ext cx="493713" cy="493713"/>
            </a:xfrm>
            <a:custGeom>
              <a:avLst/>
              <a:gdLst/>
              <a:ahLst/>
              <a:cxnLst/>
              <a:rect l="l" t="t" r="r" b="b"/>
              <a:pathLst>
                <a:path w="130" h="130" extrusionOk="0">
                  <a:moveTo>
                    <a:pt x="65" y="130"/>
                  </a:moveTo>
                  <a:cubicBezTo>
                    <a:pt x="101" y="130"/>
                    <a:pt x="130" y="101"/>
                    <a:pt x="130" y="65"/>
                  </a:cubicBezTo>
                  <a:cubicBezTo>
                    <a:pt x="130" y="29"/>
                    <a:pt x="101" y="0"/>
                    <a:pt x="65" y="0"/>
                  </a:cubicBezTo>
                  <a:cubicBezTo>
                    <a:pt x="29" y="0"/>
                    <a:pt x="0" y="29"/>
                    <a:pt x="0" y="65"/>
                  </a:cubicBezTo>
                  <a:cubicBezTo>
                    <a:pt x="0" y="101"/>
                    <a:pt x="29" y="130"/>
                    <a:pt x="65" y="130"/>
                  </a:cubicBezTo>
                  <a:close/>
                  <a:moveTo>
                    <a:pt x="61" y="68"/>
                  </a:moveTo>
                  <a:cubicBezTo>
                    <a:pt x="51" y="64"/>
                    <a:pt x="44" y="60"/>
                    <a:pt x="44" y="50"/>
                  </a:cubicBezTo>
                  <a:cubicBezTo>
                    <a:pt x="44" y="42"/>
                    <a:pt x="50" y="35"/>
                    <a:pt x="60" y="33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6" y="33"/>
                    <a:pt x="80" y="34"/>
                    <a:pt x="84" y="36"/>
                  </a:cubicBezTo>
                  <a:cubicBezTo>
                    <a:pt x="81" y="47"/>
                    <a:pt x="81" y="47"/>
                    <a:pt x="81" y="47"/>
                  </a:cubicBezTo>
                  <a:cubicBezTo>
                    <a:pt x="78" y="45"/>
                    <a:pt x="74" y="43"/>
                    <a:pt x="67" y="43"/>
                  </a:cubicBezTo>
                  <a:cubicBezTo>
                    <a:pt x="61" y="43"/>
                    <a:pt x="59" y="46"/>
                    <a:pt x="59" y="49"/>
                  </a:cubicBezTo>
                  <a:cubicBezTo>
                    <a:pt x="59" y="52"/>
                    <a:pt x="62" y="54"/>
                    <a:pt x="70" y="57"/>
                  </a:cubicBezTo>
                  <a:cubicBezTo>
                    <a:pt x="82" y="61"/>
                    <a:pt x="86" y="66"/>
                    <a:pt x="86" y="75"/>
                  </a:cubicBezTo>
                  <a:cubicBezTo>
                    <a:pt x="86" y="83"/>
                    <a:pt x="80" y="91"/>
                    <a:pt x="69" y="92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54" y="93"/>
                    <a:pt x="47" y="91"/>
                    <a:pt x="44" y="89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51" y="80"/>
                    <a:pt x="56" y="82"/>
                    <a:pt x="62" y="82"/>
                  </a:cubicBezTo>
                  <a:cubicBezTo>
                    <a:pt x="68" y="82"/>
                    <a:pt x="72" y="80"/>
                    <a:pt x="72" y="76"/>
                  </a:cubicBezTo>
                  <a:cubicBezTo>
                    <a:pt x="72" y="72"/>
                    <a:pt x="69" y="70"/>
                    <a:pt x="61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37138" tIns="68550" rIns="137138" bIns="68550" anchor="t" anchorCtr="0">
              <a:noAutofit/>
            </a:bodyPr>
            <a:lstStyle/>
            <a:p>
              <a:endParaRPr sz="3600">
                <a:solidFill>
                  <a:srgbClr val="0A0A0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p35"/>
          <p:cNvSpPr txBox="1"/>
          <p:nvPr/>
        </p:nvSpPr>
        <p:spPr>
          <a:xfrm>
            <a:off x="3775649" y="7012090"/>
            <a:ext cx="3773148" cy="692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algn="r"/>
            <a:r>
              <a:rPr lang="en-US" sz="3600" b="1">
                <a:solidFill>
                  <a:srgbClr val="0A0A0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Communication</a:t>
            </a:r>
            <a:endParaRPr sz="3600" b="1">
              <a:solidFill>
                <a:srgbClr val="0A0A0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35"/>
          <p:cNvSpPr/>
          <p:nvPr/>
        </p:nvSpPr>
        <p:spPr>
          <a:xfrm>
            <a:off x="1645921" y="7647303"/>
            <a:ext cx="5999837" cy="106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pPr algn="r"/>
            <a:r>
              <a:rPr lang="en-US" sz="30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 Phone, E-Mail, Messenger, Slack </a:t>
            </a:r>
            <a:endParaRPr sz="3000">
              <a:solidFill>
                <a:srgbClr val="87878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0" name="Google Shape;410;p35"/>
          <p:cNvCxnSpPr/>
          <p:nvPr/>
        </p:nvCxnSpPr>
        <p:spPr>
          <a:xfrm>
            <a:off x="4344025" y="7646076"/>
            <a:ext cx="330173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1" name="Google Shape;411;p35"/>
          <p:cNvSpPr txBox="1"/>
          <p:nvPr/>
        </p:nvSpPr>
        <p:spPr>
          <a:xfrm>
            <a:off x="912158" y="367250"/>
            <a:ext cx="13737276" cy="738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82813" bIns="0" anchor="t" anchorCtr="0">
            <a:noAutofit/>
          </a:bodyPr>
          <a:lstStyle/>
          <a:p>
            <a:r>
              <a:rPr lang="en-US" sz="6000" b="1">
                <a:solidFill>
                  <a:srgbClr val="00B0F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 Teamwork</a:t>
            </a:r>
            <a:endParaRPr sz="6000" b="1">
              <a:solidFill>
                <a:srgbClr val="00B0F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2" name="Google Shape;412;p35"/>
          <p:cNvSpPr/>
          <p:nvPr/>
        </p:nvSpPr>
        <p:spPr>
          <a:xfrm>
            <a:off x="10291700" y="6552960"/>
            <a:ext cx="3492765" cy="60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noAutofit/>
          </a:bodyPr>
          <a:lstStyle/>
          <a:p>
            <a:r>
              <a:rPr lang="en-US" sz="3000">
                <a:solidFill>
                  <a:srgbClr val="87878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Once a month</a:t>
            </a:r>
            <a:endParaRPr sz="3000">
              <a:solidFill>
                <a:srgbClr val="87878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3" name="Google Shape;41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209" y="1998410"/>
            <a:ext cx="872135" cy="872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2296" y="4629180"/>
            <a:ext cx="773217" cy="1066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42403" y="7229466"/>
            <a:ext cx="1061660" cy="7297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710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943857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972751"/>
            <a:ext cx="8466142" cy="63496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17538" y="8520255"/>
            <a:ext cx="10079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Meeting with Supervisor and Staffs of the University (13/09/2022)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1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943857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518655"/>
            <a:ext cx="7010400" cy="5257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518655"/>
            <a:ext cx="7010400" cy="5257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0600" y="8258646"/>
            <a:ext cx="876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Meeting at the University’s Enrollment Day (16/09/2022)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62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943857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54508" y="8258643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Meeting with Landlords to collect data (12/12/2022)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484608"/>
            <a:ext cx="7108616" cy="53258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89" y="2484608"/>
            <a:ext cx="7108617" cy="532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8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943857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88149" y="8115300"/>
            <a:ext cx="1419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Training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149" y="2740336"/>
            <a:ext cx="8748760" cy="481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349" y="2740337"/>
            <a:ext cx="6448693" cy="481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6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99234" y="-1136453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781815" y="5413276"/>
            <a:ext cx="5588770" cy="55887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6166103" y="3188098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541269" y="3826108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357373" y="-554940"/>
            <a:ext cx="1944542" cy="1870296"/>
          </a:xfrm>
          <a:prstGeom prst="rect">
            <a:avLst/>
          </a:prstGeom>
        </p:spPr>
      </p:pic>
      <p:grpSp>
        <p:nvGrpSpPr>
          <p:cNvPr id="9" name="Group 11"/>
          <p:cNvGrpSpPr>
            <a:grpSpLocks noChangeAspect="1"/>
          </p:cNvGrpSpPr>
          <p:nvPr/>
        </p:nvGrpSpPr>
        <p:grpSpPr>
          <a:xfrm>
            <a:off x="14760608" y="6023126"/>
            <a:ext cx="3051042" cy="3051030"/>
            <a:chOff x="0" y="0"/>
            <a:chExt cx="6350000" cy="6349975"/>
          </a:xfrm>
        </p:grpSpPr>
        <p:sp>
          <p:nvSpPr>
            <p:cNvPr id="10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11" name="Group 13"/>
          <p:cNvGrpSpPr>
            <a:grpSpLocks noChangeAspect="1"/>
          </p:cNvGrpSpPr>
          <p:nvPr/>
        </p:nvGrpSpPr>
        <p:grpSpPr>
          <a:xfrm>
            <a:off x="11133414" y="6023126"/>
            <a:ext cx="3051042" cy="3051030"/>
            <a:chOff x="0" y="0"/>
            <a:chExt cx="6350000" cy="6349975"/>
          </a:xfrm>
        </p:grpSpPr>
        <p:sp>
          <p:nvSpPr>
            <p:cNvPr id="12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6052" r="-6052" b="-101256"/>
              </a:stretch>
            </a:blipFill>
          </p:spPr>
        </p:sp>
      </p:grpSp>
      <p:grpSp>
        <p:nvGrpSpPr>
          <p:cNvPr id="15" name="Group 17"/>
          <p:cNvGrpSpPr>
            <a:grpSpLocks noChangeAspect="1"/>
          </p:cNvGrpSpPr>
          <p:nvPr/>
        </p:nvGrpSpPr>
        <p:grpSpPr>
          <a:xfrm>
            <a:off x="261137" y="6023126"/>
            <a:ext cx="3051042" cy="3051030"/>
            <a:chOff x="0" y="0"/>
            <a:chExt cx="6350000" cy="6349975"/>
          </a:xfrm>
        </p:grpSpPr>
        <p:sp>
          <p:nvSpPr>
            <p:cNvPr id="16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pic>
        <p:nvPicPr>
          <p:cNvPr id="19" name="Picture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 rot="5400000">
            <a:off x="-12660" y="-457205"/>
            <a:ext cx="2851520" cy="2826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88279" y="4146211"/>
            <a:ext cx="32869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accent3">
                    <a:lumMod val="50000"/>
                  </a:schemeClr>
                </a:solidFill>
              </a:rPr>
              <a:t>Mr.Nguyen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 Tat </a:t>
            </a:r>
            <a:r>
              <a:rPr lang="en-US" sz="2800" b="1" dirty="0" err="1" smtClean="0">
                <a:solidFill>
                  <a:schemeClr val="accent3">
                    <a:lumMod val="50000"/>
                  </a:schemeClr>
                </a:solidFill>
              </a:rPr>
              <a:t>Trung</a:t>
            </a:r>
            <a:endParaRPr lang="en-US" sz="28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 smtClean="0">
                <a:solidFill>
                  <a:schemeClr val="accent3">
                    <a:lumMod val="50000"/>
                  </a:schemeClr>
                </a:solidFill>
              </a:rPr>
              <a:t>Supervisor</a:t>
            </a:r>
            <a:endParaRPr lang="en-US" sz="28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7857" y="9083993"/>
            <a:ext cx="28961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Nguyen The </a:t>
            </a:r>
            <a:r>
              <a:rPr lang="en-US" sz="2800" b="1" dirty="0" err="1" smtClean="0">
                <a:solidFill>
                  <a:schemeClr val="accent3">
                    <a:lumMod val="50000"/>
                  </a:schemeClr>
                </a:solidFill>
              </a:rPr>
              <a:t>Giang</a:t>
            </a:r>
            <a:endParaRPr lang="en-US" sz="28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 smtClean="0">
                <a:solidFill>
                  <a:schemeClr val="accent3">
                    <a:lumMod val="50000"/>
                  </a:schemeClr>
                </a:solidFill>
              </a:rPr>
              <a:t>Team Leader</a:t>
            </a:r>
            <a:endParaRPr lang="en-US" sz="28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64178" y="9083993"/>
            <a:ext cx="2535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Bui Ngoc Huyen</a:t>
            </a:r>
          </a:p>
          <a:p>
            <a:pPr algn="ctr"/>
            <a:r>
              <a:rPr lang="en-US" sz="2800" i="1" dirty="0" smtClean="0">
                <a:solidFill>
                  <a:schemeClr val="accent3">
                    <a:lumMod val="50000"/>
                  </a:schemeClr>
                </a:solidFill>
              </a:rPr>
              <a:t>Team </a:t>
            </a:r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Member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36593" y="9083993"/>
            <a:ext cx="31902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accent3">
                    <a:lumMod val="50000"/>
                  </a:schemeClr>
                </a:solidFill>
              </a:rPr>
              <a:t>Phung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3">
                    <a:lumMod val="50000"/>
                  </a:schemeClr>
                </a:solidFill>
              </a:rPr>
              <a:t>Quang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 Thong</a:t>
            </a:r>
          </a:p>
          <a:p>
            <a:pPr algn="ctr"/>
            <a:r>
              <a:rPr lang="en-US" sz="2800" i="1" dirty="0" smtClean="0">
                <a:solidFill>
                  <a:schemeClr val="accent3">
                    <a:lumMod val="50000"/>
                  </a:schemeClr>
                </a:solidFill>
              </a:rPr>
              <a:t>Team </a:t>
            </a:r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Member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01698" y="9083993"/>
            <a:ext cx="2460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Nguyen Thu An</a:t>
            </a:r>
          </a:p>
          <a:p>
            <a:pPr algn="ctr"/>
            <a:r>
              <a:rPr lang="en-US" sz="2800" i="1" dirty="0" smtClean="0">
                <a:solidFill>
                  <a:schemeClr val="accent3">
                    <a:lumMod val="50000"/>
                  </a:schemeClr>
                </a:solidFill>
              </a:rPr>
              <a:t>Team </a:t>
            </a:r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Member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133857" y="9074156"/>
            <a:ext cx="2521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Nguyen Tri </a:t>
            </a:r>
            <a:r>
              <a:rPr lang="en-US" sz="2800" b="1" dirty="0" err="1" smtClean="0">
                <a:solidFill>
                  <a:schemeClr val="accent3">
                    <a:lumMod val="50000"/>
                  </a:schemeClr>
                </a:solidFill>
              </a:rPr>
              <a:t>Kien</a:t>
            </a:r>
            <a:endParaRPr lang="en-US" sz="2800" b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 smtClean="0">
                <a:solidFill>
                  <a:schemeClr val="accent3">
                    <a:lumMod val="50000"/>
                  </a:schemeClr>
                </a:solidFill>
              </a:rPr>
              <a:t>Team Member</a:t>
            </a:r>
            <a:endParaRPr lang="en-US" sz="2800" i="1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30" name="Group 9"/>
          <p:cNvGrpSpPr>
            <a:grpSpLocks noChangeAspect="1"/>
          </p:cNvGrpSpPr>
          <p:nvPr/>
        </p:nvGrpSpPr>
        <p:grpSpPr>
          <a:xfrm>
            <a:off x="7506221" y="6023126"/>
            <a:ext cx="3051042" cy="3051030"/>
            <a:chOff x="0" y="0"/>
            <a:chExt cx="6350000" cy="6349975"/>
          </a:xfrm>
        </p:grpSpPr>
        <p:sp>
          <p:nvSpPr>
            <p:cNvPr id="31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t="-13745" b="-13745"/>
              </a:stretch>
            </a:blipFill>
          </p:spPr>
        </p:sp>
      </p:grpSp>
      <p:grpSp>
        <p:nvGrpSpPr>
          <p:cNvPr id="32" name="Group 15"/>
          <p:cNvGrpSpPr>
            <a:grpSpLocks noChangeAspect="1"/>
          </p:cNvGrpSpPr>
          <p:nvPr/>
        </p:nvGrpSpPr>
        <p:grpSpPr>
          <a:xfrm>
            <a:off x="3883679" y="6023126"/>
            <a:ext cx="3051042" cy="3051030"/>
            <a:chOff x="0" y="0"/>
            <a:chExt cx="6350000" cy="6349975"/>
          </a:xfrm>
        </p:grpSpPr>
        <p:sp>
          <p:nvSpPr>
            <p:cNvPr id="33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</p:grpSp>
      <p:grpSp>
        <p:nvGrpSpPr>
          <p:cNvPr id="34" name="Group 19"/>
          <p:cNvGrpSpPr>
            <a:grpSpLocks noChangeAspect="1"/>
          </p:cNvGrpSpPr>
          <p:nvPr/>
        </p:nvGrpSpPr>
        <p:grpSpPr>
          <a:xfrm>
            <a:off x="7506221" y="955895"/>
            <a:ext cx="3051042" cy="3051030"/>
            <a:chOff x="0" y="0"/>
            <a:chExt cx="6350000" cy="6349975"/>
          </a:xfrm>
        </p:grpSpPr>
        <p:sp>
          <p:nvSpPr>
            <p:cNvPr id="35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7"/>
              <a:stretch>
                <a:fillRect l="-4241" r="-4241" b="-44644"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7246" y="4191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PLANNING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1485900"/>
            <a:ext cx="13622651" cy="83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6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0456" y="943242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TOOLS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602" name="Picture 2" descr="Visual Studio logo and symbol, meaning, history,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10" y="2753982"/>
            <a:ext cx="2589587" cy="16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File:Visual Studio Code 1.35 icon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34" y="2725821"/>
            <a:ext cx="1501361" cy="15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68061" y="4685153"/>
            <a:ext cx="253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IDEs/Editors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06809" y="458818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Diagramming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5606" name="Picture 6" descr="File:Diagrams.net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10" y="2722128"/>
            <a:ext cx="1436242" cy="14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reate Your Mind Maps Online - On Any Device | MindMei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2679368"/>
            <a:ext cx="1537495" cy="153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780318" y="451288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Version Control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686" y="2455195"/>
            <a:ext cx="1973589" cy="1949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283" y="2402792"/>
            <a:ext cx="1812886" cy="2075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403" y="2029328"/>
            <a:ext cx="2424371" cy="27758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99939" y="8631896"/>
            <a:ext cx="287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UX/UI Design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173640" y="8631897"/>
            <a:ext cx="441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Communication Tools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46257" y="8748095"/>
            <a:ext cx="205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Test Tools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7" name="Picture 2" descr="NUnit.org · GitHu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18" y="6597898"/>
            <a:ext cx="1727312" cy="17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6597897"/>
            <a:ext cx="1727312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2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24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849554" cy="28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242448" cy="22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28" name="Picture 28" descr="Figma Logo PNG Transparent &amp; SVG Vector - Freebie Suppl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97" y="6597898"/>
            <a:ext cx="1849218" cy="13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0" name="Picture 30" descr="File:Adobe XD CC icon.svg - Wikimedia Comm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27" y="6597898"/>
            <a:ext cx="1491283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2" name="Picture 32" descr="Adobe Photoshop – Wikipedia tiếng Việ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763" y="6597898"/>
            <a:ext cx="1491284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13" y="6597897"/>
            <a:ext cx="1878369" cy="1857421"/>
          </a:xfrm>
          <a:prstGeom prst="rect">
            <a:avLst/>
          </a:prstGeom>
        </p:spPr>
      </p:pic>
      <p:pic>
        <p:nvPicPr>
          <p:cNvPr id="25636" name="Picture 36" descr="Download Google Meet Logo in SVG Vector or PNG File Format - Logo.win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00" y="6354701"/>
            <a:ext cx="3440887" cy="22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8" name="Picture 38" descr="Tập tin:Facebook Logo (2019).png – Wikipedia tiếng Việ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461" y="6677867"/>
            <a:ext cx="1727313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62700" y="342900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 MANAGEMENT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93864"/>
              </p:ext>
            </p:extLst>
          </p:nvPr>
        </p:nvGraphicFramePr>
        <p:xfrm>
          <a:off x="495299" y="1333500"/>
          <a:ext cx="17145001" cy="846978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31040"/>
                <a:gridCol w="3565553"/>
                <a:gridCol w="5993164"/>
                <a:gridCol w="6069027"/>
                <a:gridCol w="986217"/>
              </a:tblGrid>
              <a:tr h="308452"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Risk Description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Avoidance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Contingency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Status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Failure to meet deadline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Plan and develop schedule carefully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Assign tasks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Find the root cause of the problem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Reassign tasks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Change project scope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Closed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</a:tr>
              <a:tr h="8027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Change in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The supervisor and the entire team must review any new updates to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changes in requirements will be announced in the next daily team meeting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</a:tr>
              <a:tr h="1341642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Misunderstanding of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Discuss requirements carefully with the customer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Any ambiguity in understanding requirements of team members will be recorded and handed to supervisor to clarify with customer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Update code and documentation to adapt with actual 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</a:tr>
              <a:tr h="1173450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Illness or absence of team members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Provide meeting schedules in advance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Team member must announce absence in advance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meetings with supervisor will be recorded for absent members 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Assign the tasks of absent member to other members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Work overtime if necessary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Conflict between team members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Everything must be documented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 team member has to express clearly and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Make sure any miscommunication will be resolved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Data loss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GitHub for version control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Train team members on Git usage and conflict resolution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Restore backup data from GitHub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Internet connection issue in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Prepare personal wireless internet connection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Demo project on localhost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Record demo video before the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</a:tr>
              <a:tr h="321088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Server failure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paid and certified servers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a different server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</a:tr>
              <a:tr h="7590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Landlords don’t want to co-operate</a:t>
                      </a:r>
                      <a:r>
                        <a:rPr lang="en-US" sz="18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provide data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Explain</a:t>
                      </a:r>
                      <a:r>
                        <a:rPr lang="en-US" sz="1800" baseline="0" dirty="0" smtClean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to Landlords their benefit from providing data to the system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Contact</a:t>
                      </a:r>
                      <a:r>
                        <a:rPr lang="en-US" sz="1800" baseline="0" dirty="0" smtClean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with related Landlords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54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3242" y="3643346"/>
            <a:ext cx="1280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REQUIREMENT SPECIFICATION</a:t>
            </a:r>
            <a:endParaRPr lang="en-US" sz="72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5184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943857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305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GUEST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484132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Login (</a:t>
            </a:r>
            <a:r>
              <a:rPr lang="en-US" sz="2800" b="1" dirty="0">
                <a:solidFill>
                  <a:srgbClr val="E58837"/>
                </a:solidFill>
              </a:rPr>
              <a:t>F</a:t>
            </a:r>
            <a:r>
              <a:rPr lang="en-US" sz="2800" b="1" dirty="0" smtClean="0">
                <a:solidFill>
                  <a:srgbClr val="E58837"/>
                </a:solidFill>
              </a:rPr>
              <a:t>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 smtClean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29" y="2095500"/>
            <a:ext cx="11251131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4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0" y="4191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STUDENT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6250" y="1790700"/>
            <a:ext cx="57370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Send an order for accommodation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Report violated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Rate &amp; comment to review house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320" y="1771650"/>
            <a:ext cx="11556131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8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LANDLORD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Register </a:t>
            </a:r>
            <a:r>
              <a:rPr lang="en-US" sz="2800" b="1" dirty="0">
                <a:solidFill>
                  <a:srgbClr val="E58837"/>
                </a:solidFill>
              </a:rPr>
              <a:t>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321" y="1562100"/>
            <a:ext cx="12023015" cy="65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Login </a:t>
            </a:r>
            <a:endParaRPr lang="en-US" sz="2800" b="1" dirty="0" smtClean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View dashboard (statistics)</a:t>
            </a:r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4949130"/>
            <a:ext cx="9231013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0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33400" y="4953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ADMIN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4350" y="1838891"/>
            <a:ext cx="58129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4000" b="1" dirty="0" smtClean="0">
                <a:solidFill>
                  <a:srgbClr val="E58837"/>
                </a:solidFill>
              </a:rPr>
              <a:t>Login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4000" b="1" dirty="0">
                <a:solidFill>
                  <a:srgbClr val="E58837"/>
                </a:solidFill>
              </a:rPr>
              <a:t>Manage Staffs’ </a:t>
            </a:r>
            <a:r>
              <a:rPr lang="en-US" sz="4000" b="1" dirty="0" smtClean="0">
                <a:solidFill>
                  <a:srgbClr val="E58837"/>
                </a:solidFill>
              </a:rPr>
              <a:t>accounts</a:t>
            </a:r>
            <a:endParaRPr lang="en-US" sz="40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 smtClean="0">
              <a:solidFill>
                <a:srgbClr val="E5883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3009900"/>
            <a:ext cx="11555707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53200" y="571500"/>
            <a:ext cx="517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  <a:endParaRPr lang="en-US" sz="96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Oval 7"/>
          <p:cNvSpPr/>
          <p:nvPr/>
        </p:nvSpPr>
        <p:spPr>
          <a:xfrm>
            <a:off x="2554061" y="247650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1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3620861" y="252812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PRODUCT BACKGROUND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2554061" y="347214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0861" y="352376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PROJECT MANAGEMENT PLAN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554061" y="446778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0861" y="451940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REQUIREMENT SPECIFICATION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554061" y="546342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0861" y="551504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SOFTWARE DESIGN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554061" y="645906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20861" y="651068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TESTING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2554061" y="7506328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20861" y="7557956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LESSON LEARNED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2554061" y="8553596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861" y="8605224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DEMO – Q&amp;A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NON-FUNCTIONAL REQUIREMENTS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764085" y="3016210"/>
            <a:ext cx="3886200" cy="99060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USABILITY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20546" y="1937244"/>
            <a:ext cx="10591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maximum number of mouse click any user role has to perform to get to any place they want in the system is </a:t>
            </a:r>
            <a:r>
              <a:rPr lang="en-GB" sz="2800" dirty="0" smtClean="0">
                <a:solidFill>
                  <a:schemeClr val="accent6">
                    <a:lumMod val="75000"/>
                  </a:schemeClr>
                </a:solidFill>
              </a:rPr>
              <a:t>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the website is Orange, following the theme </a:t>
            </a:r>
            <a:r>
              <a:rPr lang="en-GB" sz="2800" dirty="0" err="1" smtClean="0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of other websites in the FPT Education </a:t>
            </a:r>
            <a:r>
              <a:rPr lang="en-GB" sz="2800" dirty="0" smtClean="0">
                <a:solidFill>
                  <a:schemeClr val="accent6">
                    <a:lumMod val="75000"/>
                  </a:schemeClr>
                </a:solidFill>
              </a:rPr>
              <a:t>system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All ambiguous icons will have explanatory tooltips to help user </a:t>
            </a:r>
            <a:r>
              <a:rPr lang="en-GB" sz="2800" dirty="0" smtClean="0">
                <a:solidFill>
                  <a:schemeClr val="accent6">
                    <a:lumMod val="75000"/>
                  </a:schemeClr>
                </a:solidFill>
              </a:rPr>
              <a:t>understand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Actions that require multiple steps will have no more than 5 steps to ensure that user can remember them all, following the Miller’s Law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764085" y="6134100"/>
            <a:ext cx="3886200" cy="99060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COMMUNICATION INTERFACE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08823" y="5894462"/>
            <a:ext cx="10591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Connection between FHF Front-end and FHF </a:t>
            </a:r>
            <a:r>
              <a:rPr lang="en-GB" sz="2800" dirty="0" smtClean="0">
                <a:solidFill>
                  <a:schemeClr val="accent6">
                    <a:lumMod val="75000"/>
                  </a:schemeClr>
                </a:solidFill>
              </a:rPr>
              <a:t>Back-end, 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External Interfaces to FHF System</a:t>
            </a:r>
            <a:r>
              <a:rPr lang="en-GB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will be HTTPS for </a:t>
            </a:r>
            <a:r>
              <a:rPr lang="en-GB" sz="2800" dirty="0" smtClean="0">
                <a:solidFill>
                  <a:schemeClr val="accent6">
                    <a:lumMod val="75000"/>
                  </a:schemeClr>
                </a:solidFill>
              </a:rPr>
              <a:t>security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Connection between FHF Back-end and Amazon RDS Database will be TCP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41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SOFTWARE DESIGN</a:t>
            </a:r>
            <a:endParaRPr lang="en-US" sz="72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634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r="9126"/>
          <a:stretch/>
        </p:blipFill>
        <p:spPr>
          <a:xfrm>
            <a:off x="-38100" y="1044148"/>
            <a:ext cx="18288000" cy="9679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628649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ARCHITECTURE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9724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306800" y="8572500"/>
            <a:ext cx="2851520" cy="282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410200" y="-95979"/>
            <a:ext cx="1944542" cy="18702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ANGULAR ARCHITECTURE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1107" y="3009900"/>
            <a:ext cx="10975154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306800" y="8572500"/>
            <a:ext cx="2851520" cy="282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410200" y="-95979"/>
            <a:ext cx="1944542" cy="18702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ARCHITECTURE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600" y="2881700"/>
            <a:ext cx="12877800" cy="687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0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 ARCHITECTURE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691874"/>
            <a:ext cx="12039600" cy="717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306800" y="8572500"/>
            <a:ext cx="2851520" cy="282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410200" y="-95979"/>
            <a:ext cx="1944542" cy="18702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FILE</a:t>
            </a:r>
          </a:p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FILE TYPE</a:t>
            </a:r>
          </a:p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PSEUDO CODE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227012">
            <a:off x="12296634" y="708596"/>
            <a:ext cx="3353466" cy="6402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227012">
            <a:off x="-1327050" y="4823396"/>
            <a:ext cx="3353466" cy="6402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227012">
            <a:off x="15357037" y="8277004"/>
            <a:ext cx="3353466" cy="6402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2227012">
            <a:off x="13306284" y="708596"/>
            <a:ext cx="3353466" cy="640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2227012">
            <a:off x="-317400" y="4823396"/>
            <a:ext cx="3353466" cy="640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2227012">
            <a:off x="16366687" y="8277004"/>
            <a:ext cx="3353466" cy="6402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215661" y="3252181"/>
            <a:ext cx="5902385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file_extention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!= </a:t>
            </a:r>
            <a:r>
              <a:rPr lang="en-US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type_extension</a:t>
            </a:r>
            <a:endParaRPr lang="en-US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return false</a:t>
            </a:r>
          </a:p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byte[] buffer = new byte[16]</a:t>
            </a:r>
          </a:p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stream fs = </a:t>
            </a:r>
            <a:r>
              <a:rPr lang="en-US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file.openreadstream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&gt; 16</a:t>
            </a: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16)</a:t>
            </a:r>
          </a:p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</a:t>
            </a:r>
            <a:r>
              <a:rPr lang="en-US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en-US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hexdata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buffer</a:t>
            </a:r>
          </a:p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hex_data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type_magic_number</a:t>
            </a:r>
            <a:endParaRPr lang="en-US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true </a:t>
            </a:r>
          </a:p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00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306800" y="8572500"/>
            <a:ext cx="2851520" cy="282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410200" y="-95979"/>
            <a:ext cx="1944542" cy="18702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DESIGN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66700"/>
            <a:ext cx="9448800" cy="977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306800" y="8572500"/>
            <a:ext cx="2851520" cy="282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410200" y="-95979"/>
            <a:ext cx="1944542" cy="18702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5600" y="2019300"/>
            <a:ext cx="12287360" cy="69822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2000" y="943857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974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2668" y="3636292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TESTING</a:t>
            </a:r>
            <a:endParaRPr lang="en-US" sz="72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366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0" y="3841315"/>
            <a:ext cx="1017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en-US" sz="72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PROJECT BACKGROUND</a:t>
            </a:r>
            <a:endParaRPr lang="en-US" sz="72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/>
          <p:nvPr/>
        </p:nvSpPr>
        <p:spPr>
          <a:xfrm flipH="1">
            <a:off x="6017322" y="1485900"/>
            <a:ext cx="3202878" cy="7162800"/>
          </a:xfrm>
          <a:custGeom>
            <a:avLst/>
            <a:gdLst>
              <a:gd name="connsiteX0" fmla="*/ 4191000 w 4191000"/>
              <a:gd name="connsiteY0" fmla="*/ 0 h 9372600"/>
              <a:gd name="connsiteX1" fmla="*/ 4191000 w 4191000"/>
              <a:gd name="connsiteY1" fmla="*/ 64374 h 9372600"/>
              <a:gd name="connsiteX2" fmla="*/ 64374 w 4191000"/>
              <a:gd name="connsiteY2" fmla="*/ 4686300 h 9372600"/>
              <a:gd name="connsiteX3" fmla="*/ 4191000 w 4191000"/>
              <a:gd name="connsiteY3" fmla="*/ 9308226 h 9372600"/>
              <a:gd name="connsiteX4" fmla="*/ 4191000 w 4191000"/>
              <a:gd name="connsiteY4" fmla="*/ 9372600 h 9372600"/>
              <a:gd name="connsiteX5" fmla="*/ 0 w 4191000"/>
              <a:gd name="connsiteY5" fmla="*/ 4686300 h 9372600"/>
              <a:gd name="connsiteX6" fmla="*/ 4191000 w 4191000"/>
              <a:gd name="connsiteY6" fmla="*/ 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0" h="9372600">
                <a:moveTo>
                  <a:pt x="4191000" y="0"/>
                </a:moveTo>
                <a:lnTo>
                  <a:pt x="4191000" y="64374"/>
                </a:lnTo>
                <a:cubicBezTo>
                  <a:pt x="1911927" y="64374"/>
                  <a:pt x="64374" y="2133681"/>
                  <a:pt x="64374" y="4686300"/>
                </a:cubicBezTo>
                <a:cubicBezTo>
                  <a:pt x="64374" y="7238919"/>
                  <a:pt x="1911927" y="9308226"/>
                  <a:pt x="4191000" y="9308226"/>
                </a:cubicBezTo>
                <a:lnTo>
                  <a:pt x="4191000" y="9372600"/>
                </a:lnTo>
                <a:cubicBezTo>
                  <a:pt x="1876375" y="9372600"/>
                  <a:pt x="0" y="7274472"/>
                  <a:pt x="0" y="4686300"/>
                </a:cubicBezTo>
                <a:cubicBezTo>
                  <a:pt x="0" y="2098128"/>
                  <a:pt x="1876375" y="0"/>
                  <a:pt x="4191000" y="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22122" y="1104900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63000" y="4610100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322122" y="8115300"/>
            <a:ext cx="914400" cy="914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30915" y="6629400"/>
            <a:ext cx="914400" cy="914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30915" y="259080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191000" y="4651801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TYPES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48600" y="1104900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Unit Testing 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482508" y="6701877"/>
            <a:ext cx="3700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System Testing 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370122" y="2663279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API Testing 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132122" y="4682578"/>
            <a:ext cx="44220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chemeClr val="accent6">
                    <a:lumMod val="75000"/>
                  </a:schemeClr>
                </a:solidFill>
              </a:rPr>
              <a:t>IntegrationTesting</a:t>
            </a:r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48600" y="8222277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Acceptance Testing 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29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96460" y="800100"/>
            <a:ext cx="4190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TOOLS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299" y="2552700"/>
            <a:ext cx="1752600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hrome DevTools Protoc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08" y="2536132"/>
            <a:ext cx="3174642" cy="178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ile:Swagger-logo.pn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6739" y="256926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81629" y="4647173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Chrome </a:t>
            </a:r>
            <a:r>
              <a:rPr lang="en-US" sz="3600" b="1" dirty="0" err="1" smtClean="0">
                <a:solidFill>
                  <a:schemeClr val="accent6">
                    <a:lumMod val="75000"/>
                  </a:schemeClr>
                </a:solidFill>
              </a:rPr>
              <a:t>Devtools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58149" y="4647173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Postman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029589" y="4647173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Swagger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5778" y="8129875"/>
            <a:ext cx="136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chemeClr val="accent6">
                    <a:lumMod val="75000"/>
                  </a:schemeClr>
                </a:solidFill>
              </a:rPr>
              <a:t>NUnit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917" y="8129874"/>
            <a:ext cx="355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Fluent Assertions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Picture 2" descr="NUnit.org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46" y="5716723"/>
            <a:ext cx="2009457" cy="200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29" y="5716723"/>
            <a:ext cx="1600200" cy="2045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32096" y="10447672"/>
            <a:ext cx="316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Excel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011400" y="10447672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GitHub Issues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489" y="5612502"/>
            <a:ext cx="2281401" cy="22539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02" y="5324798"/>
            <a:ext cx="2863827" cy="28293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463547" y="8129873"/>
            <a:ext cx="120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Exce</a:t>
            </a: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700397" y="8129872"/>
            <a:ext cx="1493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 smtClean="0">
                <a:solidFill>
                  <a:schemeClr val="accent6">
                    <a:lumMod val="75000"/>
                  </a:schemeClr>
                </a:solidFill>
              </a:rPr>
              <a:t>Github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9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5" y="-17168"/>
            <a:ext cx="9144000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070697" y="-633202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149047" y="1360923"/>
            <a:ext cx="1944542" cy="187029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0449" y="650437"/>
            <a:ext cx="6382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ENVIRONMENT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5972" y="3501854"/>
            <a:ext cx="814037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Excel 2016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Microsoft Word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Google Chrome version 108.0.5359.125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GitHub Issues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30687" y="3493588"/>
            <a:ext cx="608923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accent3">
                    <a:lumMod val="50000"/>
                  </a:schemeClr>
                </a:solidFill>
              </a:rPr>
              <a:t>OS: Window 10 Home 64-bit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accent3">
                    <a:lumMod val="50000"/>
                  </a:schemeClr>
                </a:solidFill>
              </a:rPr>
              <a:t>CPU: Intel</a:t>
            </a:r>
            <a:r>
              <a:rPr lang="en-GB" sz="3600" b="1" smtClean="0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®</a:t>
            </a:r>
            <a:r>
              <a:rPr lang="en-US" sz="3600" b="1" smtClean="0">
                <a:solidFill>
                  <a:schemeClr val="accent3">
                    <a:lumMod val="50000"/>
                  </a:schemeClr>
                </a:solidFill>
              </a:rPr>
              <a:t> Core</a:t>
            </a:r>
            <a:r>
              <a:rPr lang="en-GB" sz="3600" b="1" smtClean="0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™</a:t>
            </a:r>
            <a:r>
              <a:rPr lang="en-US" sz="3600" b="1" smtClean="0">
                <a:solidFill>
                  <a:schemeClr val="accent3">
                    <a:lumMod val="50000"/>
                  </a:schemeClr>
                </a:solidFill>
              </a:rPr>
              <a:t> i5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accent3">
                    <a:lumMod val="50000"/>
                  </a:schemeClr>
                </a:solidFill>
              </a:rPr>
              <a:t>RAM: 8.00GB</a:t>
            </a:r>
            <a:endParaRPr lang="en-US" sz="3600" b="1" dirty="0">
              <a:solidFill>
                <a:schemeClr val="accent3">
                  <a:lumMod val="5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 smtClean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SOFTWARE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1441797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3">
                    <a:lumMod val="50000"/>
                  </a:schemeClr>
                </a:solidFill>
              </a:rPr>
              <a:t>HARDWARE</a:t>
            </a:r>
            <a:endParaRPr lang="en-US" sz="36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09600" y="-2546148"/>
            <a:ext cx="5858546" cy="5858546"/>
          </a:xfrm>
          <a:prstGeom prst="rect">
            <a:avLst/>
          </a:prstGeom>
        </p:spPr>
      </p:pic>
      <p:cxnSp>
        <p:nvCxnSpPr>
          <p:cNvPr id="14" name="Straight Connector 13"/>
          <p:cNvCxnSpPr>
            <a:endCxn id="10" idx="2"/>
          </p:cNvCxnSpPr>
          <p:nvPr/>
        </p:nvCxnSpPr>
        <p:spPr>
          <a:xfrm>
            <a:off x="3929692" y="3540998"/>
            <a:ext cx="4353600" cy="649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35000" y="6210300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51999" y="8709"/>
            <a:ext cx="1944542" cy="18702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909100" y="9581897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227012">
            <a:off x="14918750" y="9581897"/>
            <a:ext cx="3353466" cy="6402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SCHEDULE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Oval 9"/>
          <p:cNvSpPr/>
          <p:nvPr/>
        </p:nvSpPr>
        <p:spPr>
          <a:xfrm>
            <a:off x="8283292" y="3318888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23901" y="3852345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26/09/2022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02755" y="3838801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30/10/2022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281609" y="3802318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18/12/2022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1" name="Straight Connector 20"/>
          <p:cNvCxnSpPr>
            <a:stCxn id="10" idx="6"/>
          </p:cNvCxnSpPr>
          <p:nvPr/>
        </p:nvCxnSpPr>
        <p:spPr>
          <a:xfrm flipV="1">
            <a:off x="8740492" y="3538254"/>
            <a:ext cx="4289708" cy="923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96472" y="4678953"/>
            <a:ext cx="34200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>
                <a:solidFill>
                  <a:schemeClr val="accent6">
                    <a:lumMod val="75000"/>
                  </a:schemeClr>
                </a:solidFill>
              </a:rPr>
              <a:t>Phase 1:</a:t>
            </a:r>
            <a:endParaRPr lang="en-US" sz="28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Regression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API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Integration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34849" y="4627644"/>
            <a:ext cx="34853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 smtClean="0">
                <a:solidFill>
                  <a:schemeClr val="accent6">
                    <a:lumMod val="75000"/>
                  </a:schemeClr>
                </a:solidFill>
              </a:rPr>
              <a:t>Phase 2:</a:t>
            </a:r>
            <a:endParaRPr lang="en-US" sz="28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Regression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API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System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Acceptance Testing</a:t>
            </a:r>
          </a:p>
        </p:txBody>
      </p:sp>
      <p:sp>
        <p:nvSpPr>
          <p:cNvPr id="31" name="Oval 30"/>
          <p:cNvSpPr/>
          <p:nvPr/>
        </p:nvSpPr>
        <p:spPr>
          <a:xfrm>
            <a:off x="13030199" y="3309654"/>
            <a:ext cx="457200" cy="4572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36384" y="3318888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09600" y="-2546148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35000" y="6210300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51999" y="8709"/>
            <a:ext cx="1944542" cy="18702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909100" y="9581897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227012">
            <a:off x="14918750" y="9581897"/>
            <a:ext cx="3353466" cy="6402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1359355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</a:t>
            </a:r>
          </a:p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CASE: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62600" y="3124417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57C62D4-4C4D-C2DB-5375-BD5A95E809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8733" y="4169766"/>
            <a:ext cx="3505200" cy="38632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86804" y="4169765"/>
            <a:ext cx="6880525" cy="38632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B9C9FF51-FCA8-93BF-0EB7-71F335FCDF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30200" y="4174427"/>
            <a:ext cx="3145636" cy="38585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772471" y="8221282"/>
            <a:ext cx="1836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Test Result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131873" y="8221282"/>
            <a:ext cx="5078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Test Project’s directory structure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34264" y="8221282"/>
            <a:ext cx="278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Sample Test case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9777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09600" y="-2546148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35000" y="6210300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51999" y="8709"/>
            <a:ext cx="1944542" cy="18702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909100" y="9581897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227012">
            <a:off x="14918750" y="9581897"/>
            <a:ext cx="3353466" cy="6402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1359355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</a:t>
            </a:r>
          </a:p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CASE: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7977" y="4303640"/>
            <a:ext cx="6881937" cy="386403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562600" y="3124417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998308D-FA97-8C79-C675-5F88595046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34091" y="4303640"/>
            <a:ext cx="7765816" cy="38640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63415" y="8373325"/>
            <a:ext cx="336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Code coverage report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466141" y="8373325"/>
            <a:ext cx="391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Generate Code coverage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896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09600" y="-2546148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35000" y="6210300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51999" y="8709"/>
            <a:ext cx="1944542" cy="18702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909100" y="9581897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227012">
            <a:off x="14918750" y="9581897"/>
            <a:ext cx="3353466" cy="6402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1359355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</a:t>
            </a:r>
          </a:p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CASE: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924800" y="3238717"/>
            <a:ext cx="228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API Testing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0B5D5855-5FA3-1952-78BE-99DDCE7DCE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1200" y="4305300"/>
            <a:ext cx="7101864" cy="4524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183855C-98B6-E5C6-BC15-476F672864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68221" y="4305300"/>
            <a:ext cx="6555519" cy="45243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72000" y="8988317"/>
            <a:ext cx="224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With Swagger</a:t>
            </a:r>
            <a:endParaRPr 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1875971" y="8988317"/>
            <a:ext cx="234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With Postman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7683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09600" y="-2546148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35000" y="6210300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51999" y="8709"/>
            <a:ext cx="1944542" cy="18702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909100" y="9581897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227012">
            <a:off x="14918750" y="9581897"/>
            <a:ext cx="3353466" cy="6402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1359355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</a:t>
            </a:r>
          </a:p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CASE: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61865" y="2634406"/>
            <a:ext cx="32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Integration Test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103392DC-BA2F-3AB0-90C3-5C508197E3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" y="3619500"/>
            <a:ext cx="1562203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78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09600" y="-2546148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35000" y="6210300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51999" y="8709"/>
            <a:ext cx="1944542" cy="187029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909100" y="9581897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227012">
            <a:off x="14918750" y="9581897"/>
            <a:ext cx="3353466" cy="6402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1359355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</a:t>
            </a:r>
          </a:p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CASE: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61865" y="2634406"/>
            <a:ext cx="2417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System Test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64337B5-4911-3703-3DFE-532A71CA26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3893" y="3329033"/>
            <a:ext cx="10533914" cy="64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2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ECBABD4-7571-2466-3934-4BC80A18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46" y="3932023"/>
            <a:ext cx="7772400" cy="40191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38800" y="2738022"/>
            <a:ext cx="6301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Control bugs with GitHub Issues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E053E8A-E9DC-02D3-CC3A-7D250A4D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147" y="3932023"/>
            <a:ext cx="6934200" cy="403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7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521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Unit Test Summary Report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="" xmlns:a16="http://schemas.microsoft.com/office/drawing/2014/main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548749"/>
              </p:ext>
            </p:extLst>
          </p:nvPr>
        </p:nvGraphicFramePr>
        <p:xfrm>
          <a:off x="2797081" y="4060440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="" xmlns:a16="http://schemas.microsoft.com/office/drawing/2014/main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="" xmlns:a16="http://schemas.microsoft.com/office/drawing/2014/main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="" xmlns:a16="http://schemas.microsoft.com/office/drawing/2014/main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="" xmlns:a16="http://schemas.microsoft.com/office/drawing/2014/main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="" xmlns:a16="http://schemas.microsoft.com/office/drawing/2014/main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="" xmlns:a16="http://schemas.microsoft.com/office/drawing/2014/main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="" xmlns:a16="http://schemas.microsoft.com/office/drawing/2014/main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="" xmlns:a16="http://schemas.microsoft.com/office/drawing/2014/main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58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="" xmlns:a16="http://schemas.microsoft.com/office/drawing/2014/main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47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7400" y="2704167"/>
            <a:ext cx="6230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Unit Test Code Coverage Report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="" xmlns:a16="http://schemas.microsoft.com/office/drawing/2014/main" id="{79FD737E-5BF7-0FEC-FDCE-61541F517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04288"/>
              </p:ext>
            </p:extLst>
          </p:nvPr>
        </p:nvGraphicFramePr>
        <p:xfrm>
          <a:off x="2209800" y="4175660"/>
          <a:ext cx="14173199" cy="242513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{10A1B5D5-9B99-4C35-A422-299274C87663}</a:tableStyleId>
              </a:tblPr>
              <a:tblGrid>
                <a:gridCol w="3373971">
                  <a:extLst>
                    <a:ext uri="{9D8B030D-6E8A-4147-A177-3AD203B41FA5}">
                      <a16:colId xmlns="" xmlns:a16="http://schemas.microsoft.com/office/drawing/2014/main" val="4110902989"/>
                    </a:ext>
                  </a:extLst>
                </a:gridCol>
                <a:gridCol w="2699807">
                  <a:extLst>
                    <a:ext uri="{9D8B030D-6E8A-4147-A177-3AD203B41FA5}">
                      <a16:colId xmlns="" xmlns:a16="http://schemas.microsoft.com/office/drawing/2014/main" val="1874197450"/>
                    </a:ext>
                  </a:extLst>
                </a:gridCol>
                <a:gridCol w="2699807">
                  <a:extLst>
                    <a:ext uri="{9D8B030D-6E8A-4147-A177-3AD203B41FA5}">
                      <a16:colId xmlns="" xmlns:a16="http://schemas.microsoft.com/office/drawing/2014/main" val="1444484746"/>
                    </a:ext>
                  </a:extLst>
                </a:gridCol>
                <a:gridCol w="2699807">
                  <a:extLst>
                    <a:ext uri="{9D8B030D-6E8A-4147-A177-3AD203B41FA5}">
                      <a16:colId xmlns="" xmlns:a16="http://schemas.microsoft.com/office/drawing/2014/main" val="835586168"/>
                    </a:ext>
                  </a:extLst>
                </a:gridCol>
                <a:gridCol w="2699807">
                  <a:extLst>
                    <a:ext uri="{9D8B030D-6E8A-4147-A177-3AD203B41FA5}">
                      <a16:colId xmlns="" xmlns:a16="http://schemas.microsoft.com/office/drawing/2014/main" val="1144188140"/>
                    </a:ext>
                  </a:extLst>
                </a:gridCol>
              </a:tblGrid>
              <a:tr h="66735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Coverage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82705644"/>
                  </a:ext>
                </a:extLst>
              </a:tr>
              <a:tr h="623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Statements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Branches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Functions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Lines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extLst>
                  <a:ext uri="{0D108BD9-81ED-4DB2-BD59-A6C34878D82A}">
                    <a16:rowId xmlns="" xmlns:a16="http://schemas.microsoft.com/office/drawing/2014/main" val="1376504132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1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97.22%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100%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92.31%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98.25%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="" xmlns:a16="http://schemas.microsoft.com/office/drawing/2014/main" val="2888999703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2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94%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91.3%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96.25%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="" xmlns:a16="http://schemas.microsoft.com/office/drawing/2014/main" val="108566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21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</a:t>
            </a:r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651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1" name="Table 5">
            <a:extLst>
              <a:ext uri="{FF2B5EF4-FFF2-40B4-BE49-F238E27FC236}">
                <a16:creationId xmlns="" xmlns:a16="http://schemas.microsoft.com/office/drawing/2014/main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853"/>
              </p:ext>
            </p:extLst>
          </p:nvPr>
        </p:nvGraphicFramePr>
        <p:xfrm>
          <a:off x="2797081" y="4060440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="" xmlns:a16="http://schemas.microsoft.com/office/drawing/2014/main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="" xmlns:a16="http://schemas.microsoft.com/office/drawing/2014/main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="" xmlns:a16="http://schemas.microsoft.com/office/drawing/2014/main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="" xmlns:a16="http://schemas.microsoft.com/office/drawing/2014/main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="" xmlns:a16="http://schemas.microsoft.com/office/drawing/2014/main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="" xmlns:a16="http://schemas.microsoft.com/office/drawing/2014/main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157</a:t>
                      </a:r>
                      <a:endParaRPr lang="en-US" sz="2700" dirty="0"/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="" xmlns:a16="http://schemas.microsoft.com/office/drawing/2014/main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374</a:t>
                      </a:r>
                      <a:endParaRPr lang="en-US" sz="2700" dirty="0"/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="" xmlns:a16="http://schemas.microsoft.com/office/drawing/2014/main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dirty="0" smtClean="0"/>
                        <a:t>531</a:t>
                      </a:r>
                      <a:endParaRPr lang="en-US" sz="2700" dirty="0"/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="" xmlns:a16="http://schemas.microsoft.com/office/drawing/2014/main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52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LESSION LEANRED</a:t>
            </a:r>
            <a:endParaRPr lang="en-US" sz="72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0977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 rot="1521391">
            <a:off x="6029030" y="4263198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rot="17701818">
            <a:off x="8085171" y="547244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6886925">
            <a:off x="7224113" y="219517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 rot="12285084">
            <a:off x="9269843" y="3414839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/>
          <p:nvPr/>
        </p:nvCxnSpPr>
        <p:spPr>
          <a:xfrm rot="10800000" flipV="1">
            <a:off x="3690425" y="3270715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0800000" flipH="1">
            <a:off x="10849529" y="6286500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743777" y="5829300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1926306" y="4844648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42924" y="2840154"/>
            <a:ext cx="793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accent6">
                    <a:lumMod val="75000"/>
                  </a:schemeClr>
                </a:solidFill>
              </a:rPr>
              <a:t>T</a:t>
            </a:r>
            <a:endParaRPr lang="en-US" sz="9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020737" y="6114025"/>
            <a:ext cx="705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90804" y="4908177"/>
            <a:ext cx="1260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985466" y="3993274"/>
            <a:ext cx="1016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accent3">
                    <a:lumMod val="50000"/>
                  </a:schemeClr>
                </a:solidFill>
              </a:rPr>
              <a:t>O</a:t>
            </a:r>
            <a:endParaRPr lang="en-US" sz="96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00698" y="4472096"/>
            <a:ext cx="2621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Teamwork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845971" y="6407867"/>
            <a:ext cx="3813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accent6">
                    <a:lumMod val="75000"/>
                  </a:schemeClr>
                </a:solidFill>
              </a:rPr>
              <a:t>Leadership Skill</a:t>
            </a:r>
            <a:endParaRPr lang="en-US" sz="4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801600" y="4856817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3">
                    <a:lumMod val="50000"/>
                  </a:schemeClr>
                </a:solidFill>
              </a:rPr>
              <a:t>Overcome Difficulties</a:t>
            </a:r>
            <a:endParaRPr lang="en-US" sz="44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33810" y="6093116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accent3">
                    <a:lumMod val="50000"/>
                  </a:schemeClr>
                </a:solidFill>
              </a:rPr>
              <a:t>Management Skill</a:t>
            </a:r>
            <a:endParaRPr lang="en-US" sz="44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3636292"/>
            <a:ext cx="6279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DEMO – Q&amp;A</a:t>
            </a:r>
            <a:endParaRPr lang="en-US" sz="7200" b="1" dirty="0">
              <a:solidFill>
                <a:schemeClr val="accent3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356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93379" y="1630153"/>
            <a:ext cx="2301242" cy="35133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596313" y="3265774"/>
            <a:ext cx="1157291" cy="17668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621773" y="3265774"/>
            <a:ext cx="1157291" cy="17668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296634" y="70859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-1327050" y="4823396"/>
            <a:ext cx="3353466" cy="6402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357037" y="8277004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306284" y="708596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-317400" y="4823396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366687" y="8277004"/>
            <a:ext cx="3353466" cy="6402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00300"/>
            <a:ext cx="8915400" cy="668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413065"/>
            <a:ext cx="5029200" cy="6679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1200" y="965234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TRADITIONAL METHOD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683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6529"/>
            <a:ext cx="18287999" cy="106535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2667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631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943857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48200" y="3250884"/>
            <a:ext cx="785413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https://</a:t>
            </a: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daihoc.fpt.edu.vn/phong-tro/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NHATOT SYSTEM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BATDONGSAN SYSTEM</a:t>
            </a:r>
          </a:p>
        </p:txBody>
      </p:sp>
    </p:spTree>
    <p:extLst>
      <p:ext uri="{BB962C8B-B14F-4D97-AF65-F5344CB8AC3E}">
        <p14:creationId xmlns:p14="http://schemas.microsoft.com/office/powerpoint/2010/main" val="317931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7522" r="17169"/>
          <a:stretch/>
        </p:blipFill>
        <p:spPr>
          <a:xfrm>
            <a:off x="685800" y="1866900"/>
            <a:ext cx="8610600" cy="6494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flipV="1">
            <a:off x="10439400" y="5668855"/>
            <a:ext cx="702039" cy="79326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04394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3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1982</TotalTime>
  <Words>1293</Words>
  <Application>Microsoft Office PowerPoint</Application>
  <PresentationFormat>Custom</PresentationFormat>
  <Paragraphs>392</Paragraphs>
  <Slides>56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Helvetica Neue</vt:lpstr>
      <vt:lpstr>Arial</vt:lpstr>
      <vt:lpstr>Wingdings</vt:lpstr>
      <vt:lpstr>Calibri</vt:lpstr>
      <vt:lpstr>MS Mincho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Orange Retro Fashion Presentation</dc:title>
  <cp:lastModifiedBy>Microsoft account</cp:lastModifiedBy>
  <cp:revision>69</cp:revision>
  <dcterms:created xsi:type="dcterms:W3CDTF">2006-08-16T00:00:00Z</dcterms:created>
  <dcterms:modified xsi:type="dcterms:W3CDTF">2022-12-21T19:19:16Z</dcterms:modified>
  <dc:identifier>DAFVSYyMXSo</dc:identifier>
</cp:coreProperties>
</file>